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1"/>
  </p:notesMasterIdLst>
  <p:sldIdLst>
    <p:sldId id="257" r:id="rId2"/>
    <p:sldId id="256" r:id="rId3"/>
    <p:sldId id="258" r:id="rId4"/>
    <p:sldId id="328" r:id="rId5"/>
    <p:sldId id="533" r:id="rId6"/>
    <p:sldId id="534" r:id="rId7"/>
    <p:sldId id="690" r:id="rId8"/>
    <p:sldId id="842" r:id="rId9"/>
    <p:sldId id="524" r:id="rId10"/>
    <p:sldId id="274" r:id="rId11"/>
    <p:sldId id="389" r:id="rId12"/>
    <p:sldId id="535" r:id="rId13"/>
    <p:sldId id="536" r:id="rId14"/>
    <p:sldId id="846" r:id="rId15"/>
    <p:sldId id="847" r:id="rId16"/>
    <p:sldId id="848" r:id="rId17"/>
    <p:sldId id="849" r:id="rId18"/>
    <p:sldId id="850" r:id="rId19"/>
    <p:sldId id="852" r:id="rId20"/>
    <p:sldId id="490" r:id="rId21"/>
    <p:sldId id="472" r:id="rId22"/>
    <p:sldId id="844" r:id="rId23"/>
    <p:sldId id="473" r:id="rId24"/>
    <p:sldId id="845" r:id="rId25"/>
    <p:sldId id="460" r:id="rId26"/>
    <p:sldId id="474" r:id="rId27"/>
    <p:sldId id="475" r:id="rId28"/>
    <p:sldId id="461" r:id="rId29"/>
    <p:sldId id="476" r:id="rId30"/>
    <p:sldId id="488" r:id="rId31"/>
    <p:sldId id="478" r:id="rId32"/>
    <p:sldId id="465" r:id="rId33"/>
    <p:sldId id="479" r:id="rId34"/>
    <p:sldId id="396" r:id="rId35"/>
    <p:sldId id="395" r:id="rId36"/>
    <p:sldId id="398" r:id="rId37"/>
    <p:sldId id="399" r:id="rId38"/>
    <p:sldId id="317" r:id="rId39"/>
    <p:sldId id="318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4F2683"/>
    <a:srgbClr val="4F227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0" autoAdjust="0"/>
    <p:restoredTop sz="86284" autoAdjust="0"/>
  </p:normalViewPr>
  <p:slideViewPr>
    <p:cSldViewPr snapToGrid="0">
      <p:cViewPr varScale="1">
        <p:scale>
          <a:sx n="115" d="100"/>
          <a:sy n="115" d="100"/>
        </p:scale>
        <p:origin x="19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5F25C7F-4B36-43AB-B792-4540DD54B658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13AD3689-DE5F-4E10-B24E-FEAA93E8EBB7}">
      <dgm:prSet phldrT="[Text]" custT="1"/>
      <dgm:spPr/>
      <dgm:t>
        <a:bodyPr/>
        <a:lstStyle/>
        <a:p>
          <a:r>
            <a:rPr lang="en-US" sz="1600" dirty="0"/>
            <a:t>GnRH</a:t>
          </a:r>
        </a:p>
        <a:p>
          <a:r>
            <a:rPr lang="en-US" sz="1300" dirty="0"/>
            <a:t>Gonadotropin releasing hormone</a:t>
          </a:r>
        </a:p>
      </dgm:t>
    </dgm:pt>
    <dgm:pt modelId="{BED32A89-5262-4C90-AFEB-FC2DE787CF8C}" type="parTrans" cxnId="{075137FF-F5B0-45D5-8FA8-8DB9A78510F1}">
      <dgm:prSet/>
      <dgm:spPr/>
      <dgm:t>
        <a:bodyPr/>
        <a:lstStyle/>
        <a:p>
          <a:endParaRPr lang="en-US"/>
        </a:p>
      </dgm:t>
    </dgm:pt>
    <dgm:pt modelId="{7D1AF03A-F6F1-4C3B-835F-71524CF18A5D}" type="sibTrans" cxnId="{075137FF-F5B0-45D5-8FA8-8DB9A78510F1}">
      <dgm:prSet/>
      <dgm:spPr/>
      <dgm:t>
        <a:bodyPr/>
        <a:lstStyle/>
        <a:p>
          <a:endParaRPr lang="en-US"/>
        </a:p>
      </dgm:t>
    </dgm:pt>
    <dgm:pt modelId="{B85E299C-428A-4194-8CF8-821A40319047}">
      <dgm:prSet phldrT="[Text]"/>
      <dgm:spPr/>
      <dgm:t>
        <a:bodyPr/>
        <a:lstStyle/>
        <a:p>
          <a:r>
            <a:rPr lang="en-US" dirty="0"/>
            <a:t>FSH and LH</a:t>
          </a:r>
        </a:p>
      </dgm:t>
    </dgm:pt>
    <dgm:pt modelId="{6C02322A-370A-42DC-BCE0-EBE53C2F7754}" type="parTrans" cxnId="{1942443B-8305-4B4E-B4F7-00E56F542B1F}">
      <dgm:prSet/>
      <dgm:spPr/>
      <dgm:t>
        <a:bodyPr/>
        <a:lstStyle/>
        <a:p>
          <a:endParaRPr lang="en-US"/>
        </a:p>
      </dgm:t>
    </dgm:pt>
    <dgm:pt modelId="{650E0754-5BAB-4F44-A198-985C16D064DF}" type="sibTrans" cxnId="{1942443B-8305-4B4E-B4F7-00E56F542B1F}">
      <dgm:prSet/>
      <dgm:spPr/>
      <dgm:t>
        <a:bodyPr/>
        <a:lstStyle/>
        <a:p>
          <a:endParaRPr lang="en-US"/>
        </a:p>
      </dgm:t>
    </dgm:pt>
    <dgm:pt modelId="{95F6DE8F-B8D0-438A-B356-B9639E552A36}">
      <dgm:prSet phldrT="[Text]"/>
      <dgm:spPr/>
      <dgm:t>
        <a:bodyPr/>
        <a:lstStyle/>
        <a:p>
          <a:r>
            <a:rPr lang="en-US" dirty="0"/>
            <a:t>Gonads</a:t>
          </a:r>
        </a:p>
      </dgm:t>
    </dgm:pt>
    <dgm:pt modelId="{83C3DF9B-D77D-45F4-8781-BCABB5F930DB}" type="parTrans" cxnId="{4F1A09A9-356B-4FD0-823F-2F070CCE9158}">
      <dgm:prSet/>
      <dgm:spPr/>
      <dgm:t>
        <a:bodyPr/>
        <a:lstStyle/>
        <a:p>
          <a:endParaRPr lang="en-US"/>
        </a:p>
      </dgm:t>
    </dgm:pt>
    <dgm:pt modelId="{9CFA3738-E287-4B60-A673-71B312CB7ED2}" type="sibTrans" cxnId="{4F1A09A9-356B-4FD0-823F-2F070CCE9158}">
      <dgm:prSet/>
      <dgm:spPr/>
      <dgm:t>
        <a:bodyPr/>
        <a:lstStyle/>
        <a:p>
          <a:endParaRPr lang="en-US"/>
        </a:p>
      </dgm:t>
    </dgm:pt>
    <dgm:pt modelId="{5276CBE7-3420-4A3F-9516-6FA32BEC003B}" type="pres">
      <dgm:prSet presAssocID="{35F25C7F-4B36-43AB-B792-4540DD54B658}" presName="linearFlow" presStyleCnt="0">
        <dgm:presLayoutVars>
          <dgm:resizeHandles val="exact"/>
        </dgm:presLayoutVars>
      </dgm:prSet>
      <dgm:spPr/>
    </dgm:pt>
    <dgm:pt modelId="{95738B63-FBB2-46F1-8B20-DCD377F6228B}" type="pres">
      <dgm:prSet presAssocID="{13AD3689-DE5F-4E10-B24E-FEAA93E8EBB7}" presName="node" presStyleLbl="node1" presStyleIdx="0" presStyleCnt="3">
        <dgm:presLayoutVars>
          <dgm:bulletEnabled val="1"/>
        </dgm:presLayoutVars>
      </dgm:prSet>
      <dgm:spPr/>
    </dgm:pt>
    <dgm:pt modelId="{C443933D-DA8E-4DEB-8041-3187F563F688}" type="pres">
      <dgm:prSet presAssocID="{7D1AF03A-F6F1-4C3B-835F-71524CF18A5D}" presName="sibTrans" presStyleLbl="sibTrans2D1" presStyleIdx="0" presStyleCnt="2"/>
      <dgm:spPr/>
    </dgm:pt>
    <dgm:pt modelId="{92DEB8D2-E02E-4979-9088-3A4B2056B572}" type="pres">
      <dgm:prSet presAssocID="{7D1AF03A-F6F1-4C3B-835F-71524CF18A5D}" presName="connectorText" presStyleLbl="sibTrans2D1" presStyleIdx="0" presStyleCnt="2"/>
      <dgm:spPr/>
    </dgm:pt>
    <dgm:pt modelId="{1AF8F507-B937-4D80-AE29-88B2081A9F99}" type="pres">
      <dgm:prSet presAssocID="{B85E299C-428A-4194-8CF8-821A40319047}" presName="node" presStyleLbl="node1" presStyleIdx="1" presStyleCnt="3">
        <dgm:presLayoutVars>
          <dgm:bulletEnabled val="1"/>
        </dgm:presLayoutVars>
      </dgm:prSet>
      <dgm:spPr/>
    </dgm:pt>
    <dgm:pt modelId="{242E803B-F4F1-447E-8F28-E8689166E666}" type="pres">
      <dgm:prSet presAssocID="{650E0754-5BAB-4F44-A198-985C16D064DF}" presName="sibTrans" presStyleLbl="sibTrans2D1" presStyleIdx="1" presStyleCnt="2"/>
      <dgm:spPr/>
    </dgm:pt>
    <dgm:pt modelId="{41B4F998-15C6-4F25-B6ED-6C5977803DD7}" type="pres">
      <dgm:prSet presAssocID="{650E0754-5BAB-4F44-A198-985C16D064DF}" presName="connectorText" presStyleLbl="sibTrans2D1" presStyleIdx="1" presStyleCnt="2"/>
      <dgm:spPr/>
    </dgm:pt>
    <dgm:pt modelId="{7BEE58C8-56F9-4107-B846-3CE63EEC9484}" type="pres">
      <dgm:prSet presAssocID="{95F6DE8F-B8D0-438A-B356-B9639E552A36}" presName="node" presStyleLbl="node1" presStyleIdx="2" presStyleCnt="3">
        <dgm:presLayoutVars>
          <dgm:bulletEnabled val="1"/>
        </dgm:presLayoutVars>
      </dgm:prSet>
      <dgm:spPr/>
    </dgm:pt>
  </dgm:ptLst>
  <dgm:cxnLst>
    <dgm:cxn modelId="{1942443B-8305-4B4E-B4F7-00E56F542B1F}" srcId="{35F25C7F-4B36-43AB-B792-4540DD54B658}" destId="{B85E299C-428A-4194-8CF8-821A40319047}" srcOrd="1" destOrd="0" parTransId="{6C02322A-370A-42DC-BCE0-EBE53C2F7754}" sibTransId="{650E0754-5BAB-4F44-A198-985C16D064DF}"/>
    <dgm:cxn modelId="{B17BEE5F-E432-4E04-8DA5-9E39BF368B0D}" type="presOf" srcId="{650E0754-5BAB-4F44-A198-985C16D064DF}" destId="{242E803B-F4F1-447E-8F28-E8689166E666}" srcOrd="0" destOrd="0" presId="urn:microsoft.com/office/officeart/2005/8/layout/process2"/>
    <dgm:cxn modelId="{36122561-927D-4881-9609-550B354E975F}" type="presOf" srcId="{7D1AF03A-F6F1-4C3B-835F-71524CF18A5D}" destId="{92DEB8D2-E02E-4979-9088-3A4B2056B572}" srcOrd="1" destOrd="0" presId="urn:microsoft.com/office/officeart/2005/8/layout/process2"/>
    <dgm:cxn modelId="{CD2E4561-8766-4709-BDC0-D21747036970}" type="presOf" srcId="{7D1AF03A-F6F1-4C3B-835F-71524CF18A5D}" destId="{C443933D-DA8E-4DEB-8041-3187F563F688}" srcOrd="0" destOrd="0" presId="urn:microsoft.com/office/officeart/2005/8/layout/process2"/>
    <dgm:cxn modelId="{8D821050-1D58-4C17-8BF3-643A718975BA}" type="presOf" srcId="{B85E299C-428A-4194-8CF8-821A40319047}" destId="{1AF8F507-B937-4D80-AE29-88B2081A9F99}" srcOrd="0" destOrd="0" presId="urn:microsoft.com/office/officeart/2005/8/layout/process2"/>
    <dgm:cxn modelId="{120E768C-006E-430A-B201-F75160FB1166}" type="presOf" srcId="{13AD3689-DE5F-4E10-B24E-FEAA93E8EBB7}" destId="{95738B63-FBB2-46F1-8B20-DCD377F6228B}" srcOrd="0" destOrd="0" presId="urn:microsoft.com/office/officeart/2005/8/layout/process2"/>
    <dgm:cxn modelId="{F752E58D-86B4-4C34-8BAA-13477684467F}" type="presOf" srcId="{35F25C7F-4B36-43AB-B792-4540DD54B658}" destId="{5276CBE7-3420-4A3F-9516-6FA32BEC003B}" srcOrd="0" destOrd="0" presId="urn:microsoft.com/office/officeart/2005/8/layout/process2"/>
    <dgm:cxn modelId="{4F1A09A9-356B-4FD0-823F-2F070CCE9158}" srcId="{35F25C7F-4B36-43AB-B792-4540DD54B658}" destId="{95F6DE8F-B8D0-438A-B356-B9639E552A36}" srcOrd="2" destOrd="0" parTransId="{83C3DF9B-D77D-45F4-8781-BCABB5F930DB}" sibTransId="{9CFA3738-E287-4B60-A673-71B312CB7ED2}"/>
    <dgm:cxn modelId="{0AE8E1B5-E56B-477A-B0E5-8B2AB94D1D50}" type="presOf" srcId="{95F6DE8F-B8D0-438A-B356-B9639E552A36}" destId="{7BEE58C8-56F9-4107-B846-3CE63EEC9484}" srcOrd="0" destOrd="0" presId="urn:microsoft.com/office/officeart/2005/8/layout/process2"/>
    <dgm:cxn modelId="{8208DCB8-A3B1-4421-B970-E689C4CD6F5D}" type="presOf" srcId="{650E0754-5BAB-4F44-A198-985C16D064DF}" destId="{41B4F998-15C6-4F25-B6ED-6C5977803DD7}" srcOrd="1" destOrd="0" presId="urn:microsoft.com/office/officeart/2005/8/layout/process2"/>
    <dgm:cxn modelId="{075137FF-F5B0-45D5-8FA8-8DB9A78510F1}" srcId="{35F25C7F-4B36-43AB-B792-4540DD54B658}" destId="{13AD3689-DE5F-4E10-B24E-FEAA93E8EBB7}" srcOrd="0" destOrd="0" parTransId="{BED32A89-5262-4C90-AFEB-FC2DE787CF8C}" sibTransId="{7D1AF03A-F6F1-4C3B-835F-71524CF18A5D}"/>
    <dgm:cxn modelId="{4122950C-26CF-4557-A1A0-A525D6F8FD53}" type="presParOf" srcId="{5276CBE7-3420-4A3F-9516-6FA32BEC003B}" destId="{95738B63-FBB2-46F1-8B20-DCD377F6228B}" srcOrd="0" destOrd="0" presId="urn:microsoft.com/office/officeart/2005/8/layout/process2"/>
    <dgm:cxn modelId="{300E68A2-F1AC-4B43-960E-3EC16DED5C2D}" type="presParOf" srcId="{5276CBE7-3420-4A3F-9516-6FA32BEC003B}" destId="{C443933D-DA8E-4DEB-8041-3187F563F688}" srcOrd="1" destOrd="0" presId="urn:microsoft.com/office/officeart/2005/8/layout/process2"/>
    <dgm:cxn modelId="{1CE4D95E-5ED2-4AC1-B7C8-5CF749689A71}" type="presParOf" srcId="{C443933D-DA8E-4DEB-8041-3187F563F688}" destId="{92DEB8D2-E02E-4979-9088-3A4B2056B572}" srcOrd="0" destOrd="0" presId="urn:microsoft.com/office/officeart/2005/8/layout/process2"/>
    <dgm:cxn modelId="{C35BD72D-32FA-4DBB-AB23-CFF8DD895C0D}" type="presParOf" srcId="{5276CBE7-3420-4A3F-9516-6FA32BEC003B}" destId="{1AF8F507-B937-4D80-AE29-88B2081A9F99}" srcOrd="2" destOrd="0" presId="urn:microsoft.com/office/officeart/2005/8/layout/process2"/>
    <dgm:cxn modelId="{A2CD6D21-EE9C-43E9-A40F-523BA1443105}" type="presParOf" srcId="{5276CBE7-3420-4A3F-9516-6FA32BEC003B}" destId="{242E803B-F4F1-447E-8F28-E8689166E666}" srcOrd="3" destOrd="0" presId="urn:microsoft.com/office/officeart/2005/8/layout/process2"/>
    <dgm:cxn modelId="{ADE651FE-292D-480B-8571-02EA8E6D3FA2}" type="presParOf" srcId="{242E803B-F4F1-447E-8F28-E8689166E666}" destId="{41B4F998-15C6-4F25-B6ED-6C5977803DD7}" srcOrd="0" destOrd="0" presId="urn:microsoft.com/office/officeart/2005/8/layout/process2"/>
    <dgm:cxn modelId="{782739C1-4576-43BD-AA63-04B538FB47B5}" type="presParOf" srcId="{5276CBE7-3420-4A3F-9516-6FA32BEC003B}" destId="{7BEE58C8-56F9-4107-B846-3CE63EEC9484}" srcOrd="4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5F25C7F-4B36-43AB-B792-4540DD54B658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13AD3689-DE5F-4E10-B24E-FEAA93E8EBB7}">
      <dgm:prSet phldrT="[Text]" custT="1"/>
      <dgm:spPr/>
      <dgm:t>
        <a:bodyPr/>
        <a:lstStyle/>
        <a:p>
          <a:r>
            <a:rPr lang="en-US" sz="1600" dirty="0"/>
            <a:t>CRH </a:t>
          </a:r>
        </a:p>
        <a:p>
          <a:r>
            <a:rPr lang="en-US" sz="1300" dirty="0" err="1"/>
            <a:t>Corticotropin</a:t>
          </a:r>
          <a:r>
            <a:rPr lang="en-US" sz="1300" dirty="0"/>
            <a:t> releasing hormone</a:t>
          </a:r>
        </a:p>
      </dgm:t>
    </dgm:pt>
    <dgm:pt modelId="{BED32A89-5262-4C90-AFEB-FC2DE787CF8C}" type="parTrans" cxnId="{075137FF-F5B0-45D5-8FA8-8DB9A78510F1}">
      <dgm:prSet/>
      <dgm:spPr/>
      <dgm:t>
        <a:bodyPr/>
        <a:lstStyle/>
        <a:p>
          <a:endParaRPr lang="en-US"/>
        </a:p>
      </dgm:t>
    </dgm:pt>
    <dgm:pt modelId="{7D1AF03A-F6F1-4C3B-835F-71524CF18A5D}" type="sibTrans" cxnId="{075137FF-F5B0-45D5-8FA8-8DB9A78510F1}">
      <dgm:prSet/>
      <dgm:spPr/>
      <dgm:t>
        <a:bodyPr/>
        <a:lstStyle/>
        <a:p>
          <a:endParaRPr lang="en-US"/>
        </a:p>
      </dgm:t>
    </dgm:pt>
    <dgm:pt modelId="{B85E299C-428A-4194-8CF8-821A40319047}">
      <dgm:prSet phldrT="[Text]"/>
      <dgm:spPr/>
      <dgm:t>
        <a:bodyPr/>
        <a:lstStyle/>
        <a:p>
          <a:r>
            <a:rPr lang="en-US" dirty="0"/>
            <a:t>ACTH</a:t>
          </a:r>
        </a:p>
      </dgm:t>
    </dgm:pt>
    <dgm:pt modelId="{6C02322A-370A-42DC-BCE0-EBE53C2F7754}" type="parTrans" cxnId="{1942443B-8305-4B4E-B4F7-00E56F542B1F}">
      <dgm:prSet/>
      <dgm:spPr/>
      <dgm:t>
        <a:bodyPr/>
        <a:lstStyle/>
        <a:p>
          <a:endParaRPr lang="en-US"/>
        </a:p>
      </dgm:t>
    </dgm:pt>
    <dgm:pt modelId="{650E0754-5BAB-4F44-A198-985C16D064DF}" type="sibTrans" cxnId="{1942443B-8305-4B4E-B4F7-00E56F542B1F}">
      <dgm:prSet/>
      <dgm:spPr/>
      <dgm:t>
        <a:bodyPr/>
        <a:lstStyle/>
        <a:p>
          <a:endParaRPr lang="en-US"/>
        </a:p>
      </dgm:t>
    </dgm:pt>
    <dgm:pt modelId="{95F6DE8F-B8D0-438A-B356-B9639E552A36}">
      <dgm:prSet phldrT="[Text]"/>
      <dgm:spPr/>
      <dgm:t>
        <a:bodyPr/>
        <a:lstStyle/>
        <a:p>
          <a:r>
            <a:rPr lang="en-US" dirty="0"/>
            <a:t>Adrenal glands</a:t>
          </a:r>
        </a:p>
      </dgm:t>
    </dgm:pt>
    <dgm:pt modelId="{83C3DF9B-D77D-45F4-8781-BCABB5F930DB}" type="parTrans" cxnId="{4F1A09A9-356B-4FD0-823F-2F070CCE9158}">
      <dgm:prSet/>
      <dgm:spPr/>
      <dgm:t>
        <a:bodyPr/>
        <a:lstStyle/>
        <a:p>
          <a:endParaRPr lang="en-US"/>
        </a:p>
      </dgm:t>
    </dgm:pt>
    <dgm:pt modelId="{9CFA3738-E287-4B60-A673-71B312CB7ED2}" type="sibTrans" cxnId="{4F1A09A9-356B-4FD0-823F-2F070CCE9158}">
      <dgm:prSet/>
      <dgm:spPr/>
      <dgm:t>
        <a:bodyPr/>
        <a:lstStyle/>
        <a:p>
          <a:endParaRPr lang="en-US"/>
        </a:p>
      </dgm:t>
    </dgm:pt>
    <dgm:pt modelId="{5276CBE7-3420-4A3F-9516-6FA32BEC003B}" type="pres">
      <dgm:prSet presAssocID="{35F25C7F-4B36-43AB-B792-4540DD54B658}" presName="linearFlow" presStyleCnt="0">
        <dgm:presLayoutVars>
          <dgm:resizeHandles val="exact"/>
        </dgm:presLayoutVars>
      </dgm:prSet>
      <dgm:spPr/>
    </dgm:pt>
    <dgm:pt modelId="{95738B63-FBB2-46F1-8B20-DCD377F6228B}" type="pres">
      <dgm:prSet presAssocID="{13AD3689-DE5F-4E10-B24E-FEAA93E8EBB7}" presName="node" presStyleLbl="node1" presStyleIdx="0" presStyleCnt="3">
        <dgm:presLayoutVars>
          <dgm:bulletEnabled val="1"/>
        </dgm:presLayoutVars>
      </dgm:prSet>
      <dgm:spPr/>
    </dgm:pt>
    <dgm:pt modelId="{C443933D-DA8E-4DEB-8041-3187F563F688}" type="pres">
      <dgm:prSet presAssocID="{7D1AF03A-F6F1-4C3B-835F-71524CF18A5D}" presName="sibTrans" presStyleLbl="sibTrans2D1" presStyleIdx="0" presStyleCnt="2"/>
      <dgm:spPr/>
    </dgm:pt>
    <dgm:pt modelId="{92DEB8D2-E02E-4979-9088-3A4B2056B572}" type="pres">
      <dgm:prSet presAssocID="{7D1AF03A-F6F1-4C3B-835F-71524CF18A5D}" presName="connectorText" presStyleLbl="sibTrans2D1" presStyleIdx="0" presStyleCnt="2"/>
      <dgm:spPr/>
    </dgm:pt>
    <dgm:pt modelId="{1AF8F507-B937-4D80-AE29-88B2081A9F99}" type="pres">
      <dgm:prSet presAssocID="{B85E299C-428A-4194-8CF8-821A40319047}" presName="node" presStyleLbl="node1" presStyleIdx="1" presStyleCnt="3">
        <dgm:presLayoutVars>
          <dgm:bulletEnabled val="1"/>
        </dgm:presLayoutVars>
      </dgm:prSet>
      <dgm:spPr/>
    </dgm:pt>
    <dgm:pt modelId="{242E803B-F4F1-447E-8F28-E8689166E666}" type="pres">
      <dgm:prSet presAssocID="{650E0754-5BAB-4F44-A198-985C16D064DF}" presName="sibTrans" presStyleLbl="sibTrans2D1" presStyleIdx="1" presStyleCnt="2"/>
      <dgm:spPr/>
    </dgm:pt>
    <dgm:pt modelId="{41B4F998-15C6-4F25-B6ED-6C5977803DD7}" type="pres">
      <dgm:prSet presAssocID="{650E0754-5BAB-4F44-A198-985C16D064DF}" presName="connectorText" presStyleLbl="sibTrans2D1" presStyleIdx="1" presStyleCnt="2"/>
      <dgm:spPr/>
    </dgm:pt>
    <dgm:pt modelId="{7BEE58C8-56F9-4107-B846-3CE63EEC9484}" type="pres">
      <dgm:prSet presAssocID="{95F6DE8F-B8D0-438A-B356-B9639E552A36}" presName="node" presStyleLbl="node1" presStyleIdx="2" presStyleCnt="3">
        <dgm:presLayoutVars>
          <dgm:bulletEnabled val="1"/>
        </dgm:presLayoutVars>
      </dgm:prSet>
      <dgm:spPr/>
    </dgm:pt>
  </dgm:ptLst>
  <dgm:cxnLst>
    <dgm:cxn modelId="{1942443B-8305-4B4E-B4F7-00E56F542B1F}" srcId="{35F25C7F-4B36-43AB-B792-4540DD54B658}" destId="{B85E299C-428A-4194-8CF8-821A40319047}" srcOrd="1" destOrd="0" parTransId="{6C02322A-370A-42DC-BCE0-EBE53C2F7754}" sibTransId="{650E0754-5BAB-4F44-A198-985C16D064DF}"/>
    <dgm:cxn modelId="{B17BEE5F-E432-4E04-8DA5-9E39BF368B0D}" type="presOf" srcId="{650E0754-5BAB-4F44-A198-985C16D064DF}" destId="{242E803B-F4F1-447E-8F28-E8689166E666}" srcOrd="0" destOrd="0" presId="urn:microsoft.com/office/officeart/2005/8/layout/process2"/>
    <dgm:cxn modelId="{36122561-927D-4881-9609-550B354E975F}" type="presOf" srcId="{7D1AF03A-F6F1-4C3B-835F-71524CF18A5D}" destId="{92DEB8D2-E02E-4979-9088-3A4B2056B572}" srcOrd="1" destOrd="0" presId="urn:microsoft.com/office/officeart/2005/8/layout/process2"/>
    <dgm:cxn modelId="{CD2E4561-8766-4709-BDC0-D21747036970}" type="presOf" srcId="{7D1AF03A-F6F1-4C3B-835F-71524CF18A5D}" destId="{C443933D-DA8E-4DEB-8041-3187F563F688}" srcOrd="0" destOrd="0" presId="urn:microsoft.com/office/officeart/2005/8/layout/process2"/>
    <dgm:cxn modelId="{8D821050-1D58-4C17-8BF3-643A718975BA}" type="presOf" srcId="{B85E299C-428A-4194-8CF8-821A40319047}" destId="{1AF8F507-B937-4D80-AE29-88B2081A9F99}" srcOrd="0" destOrd="0" presId="urn:microsoft.com/office/officeart/2005/8/layout/process2"/>
    <dgm:cxn modelId="{120E768C-006E-430A-B201-F75160FB1166}" type="presOf" srcId="{13AD3689-DE5F-4E10-B24E-FEAA93E8EBB7}" destId="{95738B63-FBB2-46F1-8B20-DCD377F6228B}" srcOrd="0" destOrd="0" presId="urn:microsoft.com/office/officeart/2005/8/layout/process2"/>
    <dgm:cxn modelId="{F752E58D-86B4-4C34-8BAA-13477684467F}" type="presOf" srcId="{35F25C7F-4B36-43AB-B792-4540DD54B658}" destId="{5276CBE7-3420-4A3F-9516-6FA32BEC003B}" srcOrd="0" destOrd="0" presId="urn:microsoft.com/office/officeart/2005/8/layout/process2"/>
    <dgm:cxn modelId="{4F1A09A9-356B-4FD0-823F-2F070CCE9158}" srcId="{35F25C7F-4B36-43AB-B792-4540DD54B658}" destId="{95F6DE8F-B8D0-438A-B356-B9639E552A36}" srcOrd="2" destOrd="0" parTransId="{83C3DF9B-D77D-45F4-8781-BCABB5F930DB}" sibTransId="{9CFA3738-E287-4B60-A673-71B312CB7ED2}"/>
    <dgm:cxn modelId="{0AE8E1B5-E56B-477A-B0E5-8B2AB94D1D50}" type="presOf" srcId="{95F6DE8F-B8D0-438A-B356-B9639E552A36}" destId="{7BEE58C8-56F9-4107-B846-3CE63EEC9484}" srcOrd="0" destOrd="0" presId="urn:microsoft.com/office/officeart/2005/8/layout/process2"/>
    <dgm:cxn modelId="{8208DCB8-A3B1-4421-B970-E689C4CD6F5D}" type="presOf" srcId="{650E0754-5BAB-4F44-A198-985C16D064DF}" destId="{41B4F998-15C6-4F25-B6ED-6C5977803DD7}" srcOrd="1" destOrd="0" presId="urn:microsoft.com/office/officeart/2005/8/layout/process2"/>
    <dgm:cxn modelId="{075137FF-F5B0-45D5-8FA8-8DB9A78510F1}" srcId="{35F25C7F-4B36-43AB-B792-4540DD54B658}" destId="{13AD3689-DE5F-4E10-B24E-FEAA93E8EBB7}" srcOrd="0" destOrd="0" parTransId="{BED32A89-5262-4C90-AFEB-FC2DE787CF8C}" sibTransId="{7D1AF03A-F6F1-4C3B-835F-71524CF18A5D}"/>
    <dgm:cxn modelId="{4122950C-26CF-4557-A1A0-A525D6F8FD53}" type="presParOf" srcId="{5276CBE7-3420-4A3F-9516-6FA32BEC003B}" destId="{95738B63-FBB2-46F1-8B20-DCD377F6228B}" srcOrd="0" destOrd="0" presId="urn:microsoft.com/office/officeart/2005/8/layout/process2"/>
    <dgm:cxn modelId="{300E68A2-F1AC-4B43-960E-3EC16DED5C2D}" type="presParOf" srcId="{5276CBE7-3420-4A3F-9516-6FA32BEC003B}" destId="{C443933D-DA8E-4DEB-8041-3187F563F688}" srcOrd="1" destOrd="0" presId="urn:microsoft.com/office/officeart/2005/8/layout/process2"/>
    <dgm:cxn modelId="{1CE4D95E-5ED2-4AC1-B7C8-5CF749689A71}" type="presParOf" srcId="{C443933D-DA8E-4DEB-8041-3187F563F688}" destId="{92DEB8D2-E02E-4979-9088-3A4B2056B572}" srcOrd="0" destOrd="0" presId="urn:microsoft.com/office/officeart/2005/8/layout/process2"/>
    <dgm:cxn modelId="{C35BD72D-32FA-4DBB-AB23-CFF8DD895C0D}" type="presParOf" srcId="{5276CBE7-3420-4A3F-9516-6FA32BEC003B}" destId="{1AF8F507-B937-4D80-AE29-88B2081A9F99}" srcOrd="2" destOrd="0" presId="urn:microsoft.com/office/officeart/2005/8/layout/process2"/>
    <dgm:cxn modelId="{A2CD6D21-EE9C-43E9-A40F-523BA1443105}" type="presParOf" srcId="{5276CBE7-3420-4A3F-9516-6FA32BEC003B}" destId="{242E803B-F4F1-447E-8F28-E8689166E666}" srcOrd="3" destOrd="0" presId="urn:microsoft.com/office/officeart/2005/8/layout/process2"/>
    <dgm:cxn modelId="{ADE651FE-292D-480B-8571-02EA8E6D3FA2}" type="presParOf" srcId="{242E803B-F4F1-447E-8F28-E8689166E666}" destId="{41B4F998-15C6-4F25-B6ED-6C5977803DD7}" srcOrd="0" destOrd="0" presId="urn:microsoft.com/office/officeart/2005/8/layout/process2"/>
    <dgm:cxn modelId="{782739C1-4576-43BD-AA63-04B538FB47B5}" type="presParOf" srcId="{5276CBE7-3420-4A3F-9516-6FA32BEC003B}" destId="{7BEE58C8-56F9-4107-B846-3CE63EEC9484}" srcOrd="4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5F25C7F-4B36-43AB-B792-4540DD54B658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13AD3689-DE5F-4E10-B24E-FEAA93E8EBB7}">
      <dgm:prSet phldrT="[Text]" custT="1"/>
      <dgm:spPr/>
      <dgm:t>
        <a:bodyPr/>
        <a:lstStyle/>
        <a:p>
          <a:r>
            <a:rPr lang="en-US" sz="1600" dirty="0"/>
            <a:t>TRH</a:t>
          </a:r>
        </a:p>
        <a:p>
          <a:r>
            <a:rPr lang="en-US" sz="1300" dirty="0"/>
            <a:t>Thyrotropin releasing hormone</a:t>
          </a:r>
        </a:p>
      </dgm:t>
    </dgm:pt>
    <dgm:pt modelId="{BED32A89-5262-4C90-AFEB-FC2DE787CF8C}" type="parTrans" cxnId="{075137FF-F5B0-45D5-8FA8-8DB9A78510F1}">
      <dgm:prSet/>
      <dgm:spPr/>
      <dgm:t>
        <a:bodyPr/>
        <a:lstStyle/>
        <a:p>
          <a:endParaRPr lang="en-US"/>
        </a:p>
      </dgm:t>
    </dgm:pt>
    <dgm:pt modelId="{7D1AF03A-F6F1-4C3B-835F-71524CF18A5D}" type="sibTrans" cxnId="{075137FF-F5B0-45D5-8FA8-8DB9A78510F1}">
      <dgm:prSet/>
      <dgm:spPr/>
      <dgm:t>
        <a:bodyPr/>
        <a:lstStyle/>
        <a:p>
          <a:endParaRPr lang="en-US"/>
        </a:p>
      </dgm:t>
    </dgm:pt>
    <dgm:pt modelId="{B85E299C-428A-4194-8CF8-821A40319047}">
      <dgm:prSet phldrT="[Text]"/>
      <dgm:spPr/>
      <dgm:t>
        <a:bodyPr/>
        <a:lstStyle/>
        <a:p>
          <a:r>
            <a:rPr lang="en-US" dirty="0"/>
            <a:t>TSH</a:t>
          </a:r>
        </a:p>
      </dgm:t>
    </dgm:pt>
    <dgm:pt modelId="{6C02322A-370A-42DC-BCE0-EBE53C2F7754}" type="parTrans" cxnId="{1942443B-8305-4B4E-B4F7-00E56F542B1F}">
      <dgm:prSet/>
      <dgm:spPr/>
      <dgm:t>
        <a:bodyPr/>
        <a:lstStyle/>
        <a:p>
          <a:endParaRPr lang="en-US"/>
        </a:p>
      </dgm:t>
    </dgm:pt>
    <dgm:pt modelId="{650E0754-5BAB-4F44-A198-985C16D064DF}" type="sibTrans" cxnId="{1942443B-8305-4B4E-B4F7-00E56F542B1F}">
      <dgm:prSet/>
      <dgm:spPr/>
      <dgm:t>
        <a:bodyPr/>
        <a:lstStyle/>
        <a:p>
          <a:endParaRPr lang="en-US"/>
        </a:p>
      </dgm:t>
    </dgm:pt>
    <dgm:pt modelId="{95F6DE8F-B8D0-438A-B356-B9639E552A36}">
      <dgm:prSet phldrT="[Text]"/>
      <dgm:spPr/>
      <dgm:t>
        <a:bodyPr/>
        <a:lstStyle/>
        <a:p>
          <a:r>
            <a:rPr lang="en-US" dirty="0"/>
            <a:t>Thyroid</a:t>
          </a:r>
        </a:p>
      </dgm:t>
    </dgm:pt>
    <dgm:pt modelId="{83C3DF9B-D77D-45F4-8781-BCABB5F930DB}" type="parTrans" cxnId="{4F1A09A9-356B-4FD0-823F-2F070CCE9158}">
      <dgm:prSet/>
      <dgm:spPr/>
      <dgm:t>
        <a:bodyPr/>
        <a:lstStyle/>
        <a:p>
          <a:endParaRPr lang="en-US"/>
        </a:p>
      </dgm:t>
    </dgm:pt>
    <dgm:pt modelId="{9CFA3738-E287-4B60-A673-71B312CB7ED2}" type="sibTrans" cxnId="{4F1A09A9-356B-4FD0-823F-2F070CCE9158}">
      <dgm:prSet/>
      <dgm:spPr/>
      <dgm:t>
        <a:bodyPr/>
        <a:lstStyle/>
        <a:p>
          <a:endParaRPr lang="en-US"/>
        </a:p>
      </dgm:t>
    </dgm:pt>
    <dgm:pt modelId="{5276CBE7-3420-4A3F-9516-6FA32BEC003B}" type="pres">
      <dgm:prSet presAssocID="{35F25C7F-4B36-43AB-B792-4540DD54B658}" presName="linearFlow" presStyleCnt="0">
        <dgm:presLayoutVars>
          <dgm:resizeHandles val="exact"/>
        </dgm:presLayoutVars>
      </dgm:prSet>
      <dgm:spPr/>
    </dgm:pt>
    <dgm:pt modelId="{95738B63-FBB2-46F1-8B20-DCD377F6228B}" type="pres">
      <dgm:prSet presAssocID="{13AD3689-DE5F-4E10-B24E-FEAA93E8EBB7}" presName="node" presStyleLbl="node1" presStyleIdx="0" presStyleCnt="3" custScaleX="99706" custLinFactNeighborX="857" custLinFactNeighborY="-391">
        <dgm:presLayoutVars>
          <dgm:bulletEnabled val="1"/>
        </dgm:presLayoutVars>
      </dgm:prSet>
      <dgm:spPr/>
    </dgm:pt>
    <dgm:pt modelId="{C443933D-DA8E-4DEB-8041-3187F563F688}" type="pres">
      <dgm:prSet presAssocID="{7D1AF03A-F6F1-4C3B-835F-71524CF18A5D}" presName="sibTrans" presStyleLbl="sibTrans2D1" presStyleIdx="0" presStyleCnt="2"/>
      <dgm:spPr/>
    </dgm:pt>
    <dgm:pt modelId="{92DEB8D2-E02E-4979-9088-3A4B2056B572}" type="pres">
      <dgm:prSet presAssocID="{7D1AF03A-F6F1-4C3B-835F-71524CF18A5D}" presName="connectorText" presStyleLbl="sibTrans2D1" presStyleIdx="0" presStyleCnt="2"/>
      <dgm:spPr/>
    </dgm:pt>
    <dgm:pt modelId="{1AF8F507-B937-4D80-AE29-88B2081A9F99}" type="pres">
      <dgm:prSet presAssocID="{B85E299C-428A-4194-8CF8-821A40319047}" presName="node" presStyleLbl="node1" presStyleIdx="1" presStyleCnt="3">
        <dgm:presLayoutVars>
          <dgm:bulletEnabled val="1"/>
        </dgm:presLayoutVars>
      </dgm:prSet>
      <dgm:spPr/>
    </dgm:pt>
    <dgm:pt modelId="{242E803B-F4F1-447E-8F28-E8689166E666}" type="pres">
      <dgm:prSet presAssocID="{650E0754-5BAB-4F44-A198-985C16D064DF}" presName="sibTrans" presStyleLbl="sibTrans2D1" presStyleIdx="1" presStyleCnt="2"/>
      <dgm:spPr/>
    </dgm:pt>
    <dgm:pt modelId="{41B4F998-15C6-4F25-B6ED-6C5977803DD7}" type="pres">
      <dgm:prSet presAssocID="{650E0754-5BAB-4F44-A198-985C16D064DF}" presName="connectorText" presStyleLbl="sibTrans2D1" presStyleIdx="1" presStyleCnt="2"/>
      <dgm:spPr/>
    </dgm:pt>
    <dgm:pt modelId="{7BEE58C8-56F9-4107-B846-3CE63EEC9484}" type="pres">
      <dgm:prSet presAssocID="{95F6DE8F-B8D0-438A-B356-B9639E552A36}" presName="node" presStyleLbl="node1" presStyleIdx="2" presStyleCnt="3" custLinFactNeighborX="315" custLinFactNeighborY="5756">
        <dgm:presLayoutVars>
          <dgm:bulletEnabled val="1"/>
        </dgm:presLayoutVars>
      </dgm:prSet>
      <dgm:spPr/>
    </dgm:pt>
  </dgm:ptLst>
  <dgm:cxnLst>
    <dgm:cxn modelId="{1942443B-8305-4B4E-B4F7-00E56F542B1F}" srcId="{35F25C7F-4B36-43AB-B792-4540DD54B658}" destId="{B85E299C-428A-4194-8CF8-821A40319047}" srcOrd="1" destOrd="0" parTransId="{6C02322A-370A-42DC-BCE0-EBE53C2F7754}" sibTransId="{650E0754-5BAB-4F44-A198-985C16D064DF}"/>
    <dgm:cxn modelId="{B17BEE5F-E432-4E04-8DA5-9E39BF368B0D}" type="presOf" srcId="{650E0754-5BAB-4F44-A198-985C16D064DF}" destId="{242E803B-F4F1-447E-8F28-E8689166E666}" srcOrd="0" destOrd="0" presId="urn:microsoft.com/office/officeart/2005/8/layout/process2"/>
    <dgm:cxn modelId="{36122561-927D-4881-9609-550B354E975F}" type="presOf" srcId="{7D1AF03A-F6F1-4C3B-835F-71524CF18A5D}" destId="{92DEB8D2-E02E-4979-9088-3A4B2056B572}" srcOrd="1" destOrd="0" presId="urn:microsoft.com/office/officeart/2005/8/layout/process2"/>
    <dgm:cxn modelId="{CD2E4561-8766-4709-BDC0-D21747036970}" type="presOf" srcId="{7D1AF03A-F6F1-4C3B-835F-71524CF18A5D}" destId="{C443933D-DA8E-4DEB-8041-3187F563F688}" srcOrd="0" destOrd="0" presId="urn:microsoft.com/office/officeart/2005/8/layout/process2"/>
    <dgm:cxn modelId="{8D821050-1D58-4C17-8BF3-643A718975BA}" type="presOf" srcId="{B85E299C-428A-4194-8CF8-821A40319047}" destId="{1AF8F507-B937-4D80-AE29-88B2081A9F99}" srcOrd="0" destOrd="0" presId="urn:microsoft.com/office/officeart/2005/8/layout/process2"/>
    <dgm:cxn modelId="{120E768C-006E-430A-B201-F75160FB1166}" type="presOf" srcId="{13AD3689-DE5F-4E10-B24E-FEAA93E8EBB7}" destId="{95738B63-FBB2-46F1-8B20-DCD377F6228B}" srcOrd="0" destOrd="0" presId="urn:microsoft.com/office/officeart/2005/8/layout/process2"/>
    <dgm:cxn modelId="{F752E58D-86B4-4C34-8BAA-13477684467F}" type="presOf" srcId="{35F25C7F-4B36-43AB-B792-4540DD54B658}" destId="{5276CBE7-3420-4A3F-9516-6FA32BEC003B}" srcOrd="0" destOrd="0" presId="urn:microsoft.com/office/officeart/2005/8/layout/process2"/>
    <dgm:cxn modelId="{4F1A09A9-356B-4FD0-823F-2F070CCE9158}" srcId="{35F25C7F-4B36-43AB-B792-4540DD54B658}" destId="{95F6DE8F-B8D0-438A-B356-B9639E552A36}" srcOrd="2" destOrd="0" parTransId="{83C3DF9B-D77D-45F4-8781-BCABB5F930DB}" sibTransId="{9CFA3738-E287-4B60-A673-71B312CB7ED2}"/>
    <dgm:cxn modelId="{0AE8E1B5-E56B-477A-B0E5-8B2AB94D1D50}" type="presOf" srcId="{95F6DE8F-B8D0-438A-B356-B9639E552A36}" destId="{7BEE58C8-56F9-4107-B846-3CE63EEC9484}" srcOrd="0" destOrd="0" presId="urn:microsoft.com/office/officeart/2005/8/layout/process2"/>
    <dgm:cxn modelId="{8208DCB8-A3B1-4421-B970-E689C4CD6F5D}" type="presOf" srcId="{650E0754-5BAB-4F44-A198-985C16D064DF}" destId="{41B4F998-15C6-4F25-B6ED-6C5977803DD7}" srcOrd="1" destOrd="0" presId="urn:microsoft.com/office/officeart/2005/8/layout/process2"/>
    <dgm:cxn modelId="{075137FF-F5B0-45D5-8FA8-8DB9A78510F1}" srcId="{35F25C7F-4B36-43AB-B792-4540DD54B658}" destId="{13AD3689-DE5F-4E10-B24E-FEAA93E8EBB7}" srcOrd="0" destOrd="0" parTransId="{BED32A89-5262-4C90-AFEB-FC2DE787CF8C}" sibTransId="{7D1AF03A-F6F1-4C3B-835F-71524CF18A5D}"/>
    <dgm:cxn modelId="{4122950C-26CF-4557-A1A0-A525D6F8FD53}" type="presParOf" srcId="{5276CBE7-3420-4A3F-9516-6FA32BEC003B}" destId="{95738B63-FBB2-46F1-8B20-DCD377F6228B}" srcOrd="0" destOrd="0" presId="urn:microsoft.com/office/officeart/2005/8/layout/process2"/>
    <dgm:cxn modelId="{300E68A2-F1AC-4B43-960E-3EC16DED5C2D}" type="presParOf" srcId="{5276CBE7-3420-4A3F-9516-6FA32BEC003B}" destId="{C443933D-DA8E-4DEB-8041-3187F563F688}" srcOrd="1" destOrd="0" presId="urn:microsoft.com/office/officeart/2005/8/layout/process2"/>
    <dgm:cxn modelId="{1CE4D95E-5ED2-4AC1-B7C8-5CF749689A71}" type="presParOf" srcId="{C443933D-DA8E-4DEB-8041-3187F563F688}" destId="{92DEB8D2-E02E-4979-9088-3A4B2056B572}" srcOrd="0" destOrd="0" presId="urn:microsoft.com/office/officeart/2005/8/layout/process2"/>
    <dgm:cxn modelId="{C35BD72D-32FA-4DBB-AB23-CFF8DD895C0D}" type="presParOf" srcId="{5276CBE7-3420-4A3F-9516-6FA32BEC003B}" destId="{1AF8F507-B937-4D80-AE29-88B2081A9F99}" srcOrd="2" destOrd="0" presId="urn:microsoft.com/office/officeart/2005/8/layout/process2"/>
    <dgm:cxn modelId="{A2CD6D21-EE9C-43E9-A40F-523BA1443105}" type="presParOf" srcId="{5276CBE7-3420-4A3F-9516-6FA32BEC003B}" destId="{242E803B-F4F1-447E-8F28-E8689166E666}" srcOrd="3" destOrd="0" presId="urn:microsoft.com/office/officeart/2005/8/layout/process2"/>
    <dgm:cxn modelId="{ADE651FE-292D-480B-8571-02EA8E6D3FA2}" type="presParOf" srcId="{242E803B-F4F1-447E-8F28-E8689166E666}" destId="{41B4F998-15C6-4F25-B6ED-6C5977803DD7}" srcOrd="0" destOrd="0" presId="urn:microsoft.com/office/officeart/2005/8/layout/process2"/>
    <dgm:cxn modelId="{782739C1-4576-43BD-AA63-04B538FB47B5}" type="presParOf" srcId="{5276CBE7-3420-4A3F-9516-6FA32BEC003B}" destId="{7BEE58C8-56F9-4107-B846-3CE63EEC9484}" srcOrd="4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5F25C7F-4B36-43AB-B792-4540DD54B658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13AD3689-DE5F-4E10-B24E-FEAA93E8EBB7}">
      <dgm:prSet phldrT="[Text]" custT="1"/>
      <dgm:spPr/>
      <dgm:t>
        <a:bodyPr/>
        <a:lstStyle/>
        <a:p>
          <a:r>
            <a:rPr lang="en-US" sz="1600" dirty="0"/>
            <a:t>Dopamine</a:t>
          </a:r>
        </a:p>
        <a:p>
          <a:r>
            <a:rPr lang="en-US" sz="1600" dirty="0"/>
            <a:t>(Inhibitory)</a:t>
          </a:r>
        </a:p>
      </dgm:t>
    </dgm:pt>
    <dgm:pt modelId="{BED32A89-5262-4C90-AFEB-FC2DE787CF8C}" type="parTrans" cxnId="{075137FF-F5B0-45D5-8FA8-8DB9A78510F1}">
      <dgm:prSet/>
      <dgm:spPr/>
      <dgm:t>
        <a:bodyPr/>
        <a:lstStyle/>
        <a:p>
          <a:endParaRPr lang="en-US"/>
        </a:p>
      </dgm:t>
    </dgm:pt>
    <dgm:pt modelId="{7D1AF03A-F6F1-4C3B-835F-71524CF18A5D}" type="sibTrans" cxnId="{075137FF-F5B0-45D5-8FA8-8DB9A78510F1}">
      <dgm:prSet/>
      <dgm:spPr/>
      <dgm:t>
        <a:bodyPr/>
        <a:lstStyle/>
        <a:p>
          <a:endParaRPr lang="en-US"/>
        </a:p>
      </dgm:t>
    </dgm:pt>
    <dgm:pt modelId="{B85E299C-428A-4194-8CF8-821A40319047}">
      <dgm:prSet phldrT="[Text]"/>
      <dgm:spPr/>
      <dgm:t>
        <a:bodyPr/>
        <a:lstStyle/>
        <a:p>
          <a:r>
            <a:rPr lang="en-US" dirty="0"/>
            <a:t>Prolactin</a:t>
          </a:r>
        </a:p>
      </dgm:t>
    </dgm:pt>
    <dgm:pt modelId="{6C02322A-370A-42DC-BCE0-EBE53C2F7754}" type="parTrans" cxnId="{1942443B-8305-4B4E-B4F7-00E56F542B1F}">
      <dgm:prSet/>
      <dgm:spPr/>
      <dgm:t>
        <a:bodyPr/>
        <a:lstStyle/>
        <a:p>
          <a:endParaRPr lang="en-US"/>
        </a:p>
      </dgm:t>
    </dgm:pt>
    <dgm:pt modelId="{650E0754-5BAB-4F44-A198-985C16D064DF}" type="sibTrans" cxnId="{1942443B-8305-4B4E-B4F7-00E56F542B1F}">
      <dgm:prSet/>
      <dgm:spPr/>
      <dgm:t>
        <a:bodyPr/>
        <a:lstStyle/>
        <a:p>
          <a:endParaRPr lang="en-US"/>
        </a:p>
      </dgm:t>
    </dgm:pt>
    <dgm:pt modelId="{95F6DE8F-B8D0-438A-B356-B9639E552A36}">
      <dgm:prSet phldrT="[Text]"/>
      <dgm:spPr/>
      <dgm:t>
        <a:bodyPr/>
        <a:lstStyle/>
        <a:p>
          <a:r>
            <a:rPr lang="en-US" dirty="0"/>
            <a:t>Mammary glands</a:t>
          </a:r>
        </a:p>
      </dgm:t>
    </dgm:pt>
    <dgm:pt modelId="{83C3DF9B-D77D-45F4-8781-BCABB5F930DB}" type="parTrans" cxnId="{4F1A09A9-356B-4FD0-823F-2F070CCE9158}">
      <dgm:prSet/>
      <dgm:spPr/>
      <dgm:t>
        <a:bodyPr/>
        <a:lstStyle/>
        <a:p>
          <a:endParaRPr lang="en-US"/>
        </a:p>
      </dgm:t>
    </dgm:pt>
    <dgm:pt modelId="{9CFA3738-E287-4B60-A673-71B312CB7ED2}" type="sibTrans" cxnId="{4F1A09A9-356B-4FD0-823F-2F070CCE9158}">
      <dgm:prSet/>
      <dgm:spPr/>
      <dgm:t>
        <a:bodyPr/>
        <a:lstStyle/>
        <a:p>
          <a:endParaRPr lang="en-US"/>
        </a:p>
      </dgm:t>
    </dgm:pt>
    <dgm:pt modelId="{5276CBE7-3420-4A3F-9516-6FA32BEC003B}" type="pres">
      <dgm:prSet presAssocID="{35F25C7F-4B36-43AB-B792-4540DD54B658}" presName="linearFlow" presStyleCnt="0">
        <dgm:presLayoutVars>
          <dgm:resizeHandles val="exact"/>
        </dgm:presLayoutVars>
      </dgm:prSet>
      <dgm:spPr/>
    </dgm:pt>
    <dgm:pt modelId="{95738B63-FBB2-46F1-8B20-DCD377F6228B}" type="pres">
      <dgm:prSet presAssocID="{13AD3689-DE5F-4E10-B24E-FEAA93E8EBB7}" presName="node" presStyleLbl="node1" presStyleIdx="0" presStyleCnt="3">
        <dgm:presLayoutVars>
          <dgm:bulletEnabled val="1"/>
        </dgm:presLayoutVars>
      </dgm:prSet>
      <dgm:spPr/>
    </dgm:pt>
    <dgm:pt modelId="{C443933D-DA8E-4DEB-8041-3187F563F688}" type="pres">
      <dgm:prSet presAssocID="{7D1AF03A-F6F1-4C3B-835F-71524CF18A5D}" presName="sibTrans" presStyleLbl="sibTrans2D1" presStyleIdx="0" presStyleCnt="2"/>
      <dgm:spPr/>
    </dgm:pt>
    <dgm:pt modelId="{92DEB8D2-E02E-4979-9088-3A4B2056B572}" type="pres">
      <dgm:prSet presAssocID="{7D1AF03A-F6F1-4C3B-835F-71524CF18A5D}" presName="connectorText" presStyleLbl="sibTrans2D1" presStyleIdx="0" presStyleCnt="2"/>
      <dgm:spPr/>
    </dgm:pt>
    <dgm:pt modelId="{1AF8F507-B937-4D80-AE29-88B2081A9F99}" type="pres">
      <dgm:prSet presAssocID="{B85E299C-428A-4194-8CF8-821A40319047}" presName="node" presStyleLbl="node1" presStyleIdx="1" presStyleCnt="3">
        <dgm:presLayoutVars>
          <dgm:bulletEnabled val="1"/>
        </dgm:presLayoutVars>
      </dgm:prSet>
      <dgm:spPr/>
    </dgm:pt>
    <dgm:pt modelId="{242E803B-F4F1-447E-8F28-E8689166E666}" type="pres">
      <dgm:prSet presAssocID="{650E0754-5BAB-4F44-A198-985C16D064DF}" presName="sibTrans" presStyleLbl="sibTrans2D1" presStyleIdx="1" presStyleCnt="2"/>
      <dgm:spPr/>
    </dgm:pt>
    <dgm:pt modelId="{41B4F998-15C6-4F25-B6ED-6C5977803DD7}" type="pres">
      <dgm:prSet presAssocID="{650E0754-5BAB-4F44-A198-985C16D064DF}" presName="connectorText" presStyleLbl="sibTrans2D1" presStyleIdx="1" presStyleCnt="2"/>
      <dgm:spPr/>
    </dgm:pt>
    <dgm:pt modelId="{7BEE58C8-56F9-4107-B846-3CE63EEC9484}" type="pres">
      <dgm:prSet presAssocID="{95F6DE8F-B8D0-438A-B356-B9639E552A36}" presName="node" presStyleLbl="node1" presStyleIdx="2" presStyleCnt="3">
        <dgm:presLayoutVars>
          <dgm:bulletEnabled val="1"/>
        </dgm:presLayoutVars>
      </dgm:prSet>
      <dgm:spPr/>
    </dgm:pt>
  </dgm:ptLst>
  <dgm:cxnLst>
    <dgm:cxn modelId="{1942443B-8305-4B4E-B4F7-00E56F542B1F}" srcId="{35F25C7F-4B36-43AB-B792-4540DD54B658}" destId="{B85E299C-428A-4194-8CF8-821A40319047}" srcOrd="1" destOrd="0" parTransId="{6C02322A-370A-42DC-BCE0-EBE53C2F7754}" sibTransId="{650E0754-5BAB-4F44-A198-985C16D064DF}"/>
    <dgm:cxn modelId="{B17BEE5F-E432-4E04-8DA5-9E39BF368B0D}" type="presOf" srcId="{650E0754-5BAB-4F44-A198-985C16D064DF}" destId="{242E803B-F4F1-447E-8F28-E8689166E666}" srcOrd="0" destOrd="0" presId="urn:microsoft.com/office/officeart/2005/8/layout/process2"/>
    <dgm:cxn modelId="{36122561-927D-4881-9609-550B354E975F}" type="presOf" srcId="{7D1AF03A-F6F1-4C3B-835F-71524CF18A5D}" destId="{92DEB8D2-E02E-4979-9088-3A4B2056B572}" srcOrd="1" destOrd="0" presId="urn:microsoft.com/office/officeart/2005/8/layout/process2"/>
    <dgm:cxn modelId="{CD2E4561-8766-4709-BDC0-D21747036970}" type="presOf" srcId="{7D1AF03A-F6F1-4C3B-835F-71524CF18A5D}" destId="{C443933D-DA8E-4DEB-8041-3187F563F688}" srcOrd="0" destOrd="0" presId="urn:microsoft.com/office/officeart/2005/8/layout/process2"/>
    <dgm:cxn modelId="{8D821050-1D58-4C17-8BF3-643A718975BA}" type="presOf" srcId="{B85E299C-428A-4194-8CF8-821A40319047}" destId="{1AF8F507-B937-4D80-AE29-88B2081A9F99}" srcOrd="0" destOrd="0" presId="urn:microsoft.com/office/officeart/2005/8/layout/process2"/>
    <dgm:cxn modelId="{120E768C-006E-430A-B201-F75160FB1166}" type="presOf" srcId="{13AD3689-DE5F-4E10-B24E-FEAA93E8EBB7}" destId="{95738B63-FBB2-46F1-8B20-DCD377F6228B}" srcOrd="0" destOrd="0" presId="urn:microsoft.com/office/officeart/2005/8/layout/process2"/>
    <dgm:cxn modelId="{F752E58D-86B4-4C34-8BAA-13477684467F}" type="presOf" srcId="{35F25C7F-4B36-43AB-B792-4540DD54B658}" destId="{5276CBE7-3420-4A3F-9516-6FA32BEC003B}" srcOrd="0" destOrd="0" presId="urn:microsoft.com/office/officeart/2005/8/layout/process2"/>
    <dgm:cxn modelId="{4F1A09A9-356B-4FD0-823F-2F070CCE9158}" srcId="{35F25C7F-4B36-43AB-B792-4540DD54B658}" destId="{95F6DE8F-B8D0-438A-B356-B9639E552A36}" srcOrd="2" destOrd="0" parTransId="{83C3DF9B-D77D-45F4-8781-BCABB5F930DB}" sibTransId="{9CFA3738-E287-4B60-A673-71B312CB7ED2}"/>
    <dgm:cxn modelId="{0AE8E1B5-E56B-477A-B0E5-8B2AB94D1D50}" type="presOf" srcId="{95F6DE8F-B8D0-438A-B356-B9639E552A36}" destId="{7BEE58C8-56F9-4107-B846-3CE63EEC9484}" srcOrd="0" destOrd="0" presId="urn:microsoft.com/office/officeart/2005/8/layout/process2"/>
    <dgm:cxn modelId="{8208DCB8-A3B1-4421-B970-E689C4CD6F5D}" type="presOf" srcId="{650E0754-5BAB-4F44-A198-985C16D064DF}" destId="{41B4F998-15C6-4F25-B6ED-6C5977803DD7}" srcOrd="1" destOrd="0" presId="urn:microsoft.com/office/officeart/2005/8/layout/process2"/>
    <dgm:cxn modelId="{075137FF-F5B0-45D5-8FA8-8DB9A78510F1}" srcId="{35F25C7F-4B36-43AB-B792-4540DD54B658}" destId="{13AD3689-DE5F-4E10-B24E-FEAA93E8EBB7}" srcOrd="0" destOrd="0" parTransId="{BED32A89-5262-4C90-AFEB-FC2DE787CF8C}" sibTransId="{7D1AF03A-F6F1-4C3B-835F-71524CF18A5D}"/>
    <dgm:cxn modelId="{4122950C-26CF-4557-A1A0-A525D6F8FD53}" type="presParOf" srcId="{5276CBE7-3420-4A3F-9516-6FA32BEC003B}" destId="{95738B63-FBB2-46F1-8B20-DCD377F6228B}" srcOrd="0" destOrd="0" presId="urn:microsoft.com/office/officeart/2005/8/layout/process2"/>
    <dgm:cxn modelId="{300E68A2-F1AC-4B43-960E-3EC16DED5C2D}" type="presParOf" srcId="{5276CBE7-3420-4A3F-9516-6FA32BEC003B}" destId="{C443933D-DA8E-4DEB-8041-3187F563F688}" srcOrd="1" destOrd="0" presId="urn:microsoft.com/office/officeart/2005/8/layout/process2"/>
    <dgm:cxn modelId="{1CE4D95E-5ED2-4AC1-B7C8-5CF749689A71}" type="presParOf" srcId="{C443933D-DA8E-4DEB-8041-3187F563F688}" destId="{92DEB8D2-E02E-4979-9088-3A4B2056B572}" srcOrd="0" destOrd="0" presId="urn:microsoft.com/office/officeart/2005/8/layout/process2"/>
    <dgm:cxn modelId="{C35BD72D-32FA-4DBB-AB23-CFF8DD895C0D}" type="presParOf" srcId="{5276CBE7-3420-4A3F-9516-6FA32BEC003B}" destId="{1AF8F507-B937-4D80-AE29-88B2081A9F99}" srcOrd="2" destOrd="0" presId="urn:microsoft.com/office/officeart/2005/8/layout/process2"/>
    <dgm:cxn modelId="{A2CD6D21-EE9C-43E9-A40F-523BA1443105}" type="presParOf" srcId="{5276CBE7-3420-4A3F-9516-6FA32BEC003B}" destId="{242E803B-F4F1-447E-8F28-E8689166E666}" srcOrd="3" destOrd="0" presId="urn:microsoft.com/office/officeart/2005/8/layout/process2"/>
    <dgm:cxn modelId="{ADE651FE-292D-480B-8571-02EA8E6D3FA2}" type="presParOf" srcId="{242E803B-F4F1-447E-8F28-E8689166E666}" destId="{41B4F998-15C6-4F25-B6ED-6C5977803DD7}" srcOrd="0" destOrd="0" presId="urn:microsoft.com/office/officeart/2005/8/layout/process2"/>
    <dgm:cxn modelId="{782739C1-4576-43BD-AA63-04B538FB47B5}" type="presParOf" srcId="{5276CBE7-3420-4A3F-9516-6FA32BEC003B}" destId="{7BEE58C8-56F9-4107-B846-3CE63EEC9484}" srcOrd="4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22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5F25C7F-4B36-43AB-B792-4540DD54B658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13AD3689-DE5F-4E10-B24E-FEAA93E8EBB7}">
      <dgm:prSet phldrT="[Text]" custT="1"/>
      <dgm:spPr/>
      <dgm:t>
        <a:bodyPr/>
        <a:lstStyle/>
        <a:p>
          <a:r>
            <a:rPr lang="en-US" sz="1600" dirty="0"/>
            <a:t>GHRH</a:t>
          </a:r>
        </a:p>
        <a:p>
          <a:r>
            <a:rPr lang="en-US" sz="1300" dirty="0"/>
            <a:t>Growth hormone releasing hormone</a:t>
          </a:r>
        </a:p>
      </dgm:t>
    </dgm:pt>
    <dgm:pt modelId="{BED32A89-5262-4C90-AFEB-FC2DE787CF8C}" type="parTrans" cxnId="{075137FF-F5B0-45D5-8FA8-8DB9A78510F1}">
      <dgm:prSet/>
      <dgm:spPr/>
      <dgm:t>
        <a:bodyPr/>
        <a:lstStyle/>
        <a:p>
          <a:endParaRPr lang="en-US"/>
        </a:p>
      </dgm:t>
    </dgm:pt>
    <dgm:pt modelId="{7D1AF03A-F6F1-4C3B-835F-71524CF18A5D}" type="sibTrans" cxnId="{075137FF-F5B0-45D5-8FA8-8DB9A78510F1}">
      <dgm:prSet/>
      <dgm:spPr/>
      <dgm:t>
        <a:bodyPr/>
        <a:lstStyle/>
        <a:p>
          <a:endParaRPr lang="en-US"/>
        </a:p>
      </dgm:t>
    </dgm:pt>
    <dgm:pt modelId="{B85E299C-428A-4194-8CF8-821A40319047}">
      <dgm:prSet phldrT="[Text]"/>
      <dgm:spPr/>
      <dgm:t>
        <a:bodyPr/>
        <a:lstStyle/>
        <a:p>
          <a:r>
            <a:rPr lang="en-US" dirty="0"/>
            <a:t>GH</a:t>
          </a:r>
        </a:p>
      </dgm:t>
    </dgm:pt>
    <dgm:pt modelId="{6C02322A-370A-42DC-BCE0-EBE53C2F7754}" type="parTrans" cxnId="{1942443B-8305-4B4E-B4F7-00E56F542B1F}">
      <dgm:prSet/>
      <dgm:spPr/>
      <dgm:t>
        <a:bodyPr/>
        <a:lstStyle/>
        <a:p>
          <a:endParaRPr lang="en-US"/>
        </a:p>
      </dgm:t>
    </dgm:pt>
    <dgm:pt modelId="{650E0754-5BAB-4F44-A198-985C16D064DF}" type="sibTrans" cxnId="{1942443B-8305-4B4E-B4F7-00E56F542B1F}">
      <dgm:prSet/>
      <dgm:spPr/>
      <dgm:t>
        <a:bodyPr/>
        <a:lstStyle/>
        <a:p>
          <a:endParaRPr lang="en-US"/>
        </a:p>
      </dgm:t>
    </dgm:pt>
    <dgm:pt modelId="{95F6DE8F-B8D0-438A-B356-B9639E552A36}">
      <dgm:prSet phldrT="[Text]"/>
      <dgm:spPr/>
      <dgm:t>
        <a:bodyPr/>
        <a:lstStyle/>
        <a:p>
          <a:r>
            <a:rPr lang="en-US" dirty="0"/>
            <a:t>Bone, liver, skeletal muscle and fat</a:t>
          </a:r>
        </a:p>
      </dgm:t>
    </dgm:pt>
    <dgm:pt modelId="{83C3DF9B-D77D-45F4-8781-BCABB5F930DB}" type="parTrans" cxnId="{4F1A09A9-356B-4FD0-823F-2F070CCE9158}">
      <dgm:prSet/>
      <dgm:spPr/>
      <dgm:t>
        <a:bodyPr/>
        <a:lstStyle/>
        <a:p>
          <a:endParaRPr lang="en-US"/>
        </a:p>
      </dgm:t>
    </dgm:pt>
    <dgm:pt modelId="{9CFA3738-E287-4B60-A673-71B312CB7ED2}" type="sibTrans" cxnId="{4F1A09A9-356B-4FD0-823F-2F070CCE9158}">
      <dgm:prSet/>
      <dgm:spPr/>
      <dgm:t>
        <a:bodyPr/>
        <a:lstStyle/>
        <a:p>
          <a:endParaRPr lang="en-US"/>
        </a:p>
      </dgm:t>
    </dgm:pt>
    <dgm:pt modelId="{5276CBE7-3420-4A3F-9516-6FA32BEC003B}" type="pres">
      <dgm:prSet presAssocID="{35F25C7F-4B36-43AB-B792-4540DD54B658}" presName="linearFlow" presStyleCnt="0">
        <dgm:presLayoutVars>
          <dgm:resizeHandles val="exact"/>
        </dgm:presLayoutVars>
      </dgm:prSet>
      <dgm:spPr/>
    </dgm:pt>
    <dgm:pt modelId="{95738B63-FBB2-46F1-8B20-DCD377F6228B}" type="pres">
      <dgm:prSet presAssocID="{13AD3689-DE5F-4E10-B24E-FEAA93E8EBB7}" presName="node" presStyleLbl="node1" presStyleIdx="0" presStyleCnt="3">
        <dgm:presLayoutVars>
          <dgm:bulletEnabled val="1"/>
        </dgm:presLayoutVars>
      </dgm:prSet>
      <dgm:spPr/>
    </dgm:pt>
    <dgm:pt modelId="{C443933D-DA8E-4DEB-8041-3187F563F688}" type="pres">
      <dgm:prSet presAssocID="{7D1AF03A-F6F1-4C3B-835F-71524CF18A5D}" presName="sibTrans" presStyleLbl="sibTrans2D1" presStyleIdx="0" presStyleCnt="2"/>
      <dgm:spPr/>
    </dgm:pt>
    <dgm:pt modelId="{92DEB8D2-E02E-4979-9088-3A4B2056B572}" type="pres">
      <dgm:prSet presAssocID="{7D1AF03A-F6F1-4C3B-835F-71524CF18A5D}" presName="connectorText" presStyleLbl="sibTrans2D1" presStyleIdx="0" presStyleCnt="2"/>
      <dgm:spPr/>
    </dgm:pt>
    <dgm:pt modelId="{1AF8F507-B937-4D80-AE29-88B2081A9F99}" type="pres">
      <dgm:prSet presAssocID="{B85E299C-428A-4194-8CF8-821A40319047}" presName="node" presStyleLbl="node1" presStyleIdx="1" presStyleCnt="3">
        <dgm:presLayoutVars>
          <dgm:bulletEnabled val="1"/>
        </dgm:presLayoutVars>
      </dgm:prSet>
      <dgm:spPr/>
    </dgm:pt>
    <dgm:pt modelId="{242E803B-F4F1-447E-8F28-E8689166E666}" type="pres">
      <dgm:prSet presAssocID="{650E0754-5BAB-4F44-A198-985C16D064DF}" presName="sibTrans" presStyleLbl="sibTrans2D1" presStyleIdx="1" presStyleCnt="2"/>
      <dgm:spPr/>
    </dgm:pt>
    <dgm:pt modelId="{41B4F998-15C6-4F25-B6ED-6C5977803DD7}" type="pres">
      <dgm:prSet presAssocID="{650E0754-5BAB-4F44-A198-985C16D064DF}" presName="connectorText" presStyleLbl="sibTrans2D1" presStyleIdx="1" presStyleCnt="2"/>
      <dgm:spPr/>
    </dgm:pt>
    <dgm:pt modelId="{7BEE58C8-56F9-4107-B846-3CE63EEC9484}" type="pres">
      <dgm:prSet presAssocID="{95F6DE8F-B8D0-438A-B356-B9639E552A36}" presName="node" presStyleLbl="node1" presStyleIdx="2" presStyleCnt="3" custLinFactNeighborY="0">
        <dgm:presLayoutVars>
          <dgm:bulletEnabled val="1"/>
        </dgm:presLayoutVars>
      </dgm:prSet>
      <dgm:spPr/>
    </dgm:pt>
  </dgm:ptLst>
  <dgm:cxnLst>
    <dgm:cxn modelId="{1942443B-8305-4B4E-B4F7-00E56F542B1F}" srcId="{35F25C7F-4B36-43AB-B792-4540DD54B658}" destId="{B85E299C-428A-4194-8CF8-821A40319047}" srcOrd="1" destOrd="0" parTransId="{6C02322A-370A-42DC-BCE0-EBE53C2F7754}" sibTransId="{650E0754-5BAB-4F44-A198-985C16D064DF}"/>
    <dgm:cxn modelId="{B17BEE5F-E432-4E04-8DA5-9E39BF368B0D}" type="presOf" srcId="{650E0754-5BAB-4F44-A198-985C16D064DF}" destId="{242E803B-F4F1-447E-8F28-E8689166E666}" srcOrd="0" destOrd="0" presId="urn:microsoft.com/office/officeart/2005/8/layout/process2"/>
    <dgm:cxn modelId="{36122561-927D-4881-9609-550B354E975F}" type="presOf" srcId="{7D1AF03A-F6F1-4C3B-835F-71524CF18A5D}" destId="{92DEB8D2-E02E-4979-9088-3A4B2056B572}" srcOrd="1" destOrd="0" presId="urn:microsoft.com/office/officeart/2005/8/layout/process2"/>
    <dgm:cxn modelId="{CD2E4561-8766-4709-BDC0-D21747036970}" type="presOf" srcId="{7D1AF03A-F6F1-4C3B-835F-71524CF18A5D}" destId="{C443933D-DA8E-4DEB-8041-3187F563F688}" srcOrd="0" destOrd="0" presId="urn:microsoft.com/office/officeart/2005/8/layout/process2"/>
    <dgm:cxn modelId="{8D821050-1D58-4C17-8BF3-643A718975BA}" type="presOf" srcId="{B85E299C-428A-4194-8CF8-821A40319047}" destId="{1AF8F507-B937-4D80-AE29-88B2081A9F99}" srcOrd="0" destOrd="0" presId="urn:microsoft.com/office/officeart/2005/8/layout/process2"/>
    <dgm:cxn modelId="{120E768C-006E-430A-B201-F75160FB1166}" type="presOf" srcId="{13AD3689-DE5F-4E10-B24E-FEAA93E8EBB7}" destId="{95738B63-FBB2-46F1-8B20-DCD377F6228B}" srcOrd="0" destOrd="0" presId="urn:microsoft.com/office/officeart/2005/8/layout/process2"/>
    <dgm:cxn modelId="{F752E58D-86B4-4C34-8BAA-13477684467F}" type="presOf" srcId="{35F25C7F-4B36-43AB-B792-4540DD54B658}" destId="{5276CBE7-3420-4A3F-9516-6FA32BEC003B}" srcOrd="0" destOrd="0" presId="urn:microsoft.com/office/officeart/2005/8/layout/process2"/>
    <dgm:cxn modelId="{4F1A09A9-356B-4FD0-823F-2F070CCE9158}" srcId="{35F25C7F-4B36-43AB-B792-4540DD54B658}" destId="{95F6DE8F-B8D0-438A-B356-B9639E552A36}" srcOrd="2" destOrd="0" parTransId="{83C3DF9B-D77D-45F4-8781-BCABB5F930DB}" sibTransId="{9CFA3738-E287-4B60-A673-71B312CB7ED2}"/>
    <dgm:cxn modelId="{0AE8E1B5-E56B-477A-B0E5-8B2AB94D1D50}" type="presOf" srcId="{95F6DE8F-B8D0-438A-B356-B9639E552A36}" destId="{7BEE58C8-56F9-4107-B846-3CE63EEC9484}" srcOrd="0" destOrd="0" presId="urn:microsoft.com/office/officeart/2005/8/layout/process2"/>
    <dgm:cxn modelId="{8208DCB8-A3B1-4421-B970-E689C4CD6F5D}" type="presOf" srcId="{650E0754-5BAB-4F44-A198-985C16D064DF}" destId="{41B4F998-15C6-4F25-B6ED-6C5977803DD7}" srcOrd="1" destOrd="0" presId="urn:microsoft.com/office/officeart/2005/8/layout/process2"/>
    <dgm:cxn modelId="{075137FF-F5B0-45D5-8FA8-8DB9A78510F1}" srcId="{35F25C7F-4B36-43AB-B792-4540DD54B658}" destId="{13AD3689-DE5F-4E10-B24E-FEAA93E8EBB7}" srcOrd="0" destOrd="0" parTransId="{BED32A89-5262-4C90-AFEB-FC2DE787CF8C}" sibTransId="{7D1AF03A-F6F1-4C3B-835F-71524CF18A5D}"/>
    <dgm:cxn modelId="{4122950C-26CF-4557-A1A0-A525D6F8FD53}" type="presParOf" srcId="{5276CBE7-3420-4A3F-9516-6FA32BEC003B}" destId="{95738B63-FBB2-46F1-8B20-DCD377F6228B}" srcOrd="0" destOrd="0" presId="urn:microsoft.com/office/officeart/2005/8/layout/process2"/>
    <dgm:cxn modelId="{300E68A2-F1AC-4B43-960E-3EC16DED5C2D}" type="presParOf" srcId="{5276CBE7-3420-4A3F-9516-6FA32BEC003B}" destId="{C443933D-DA8E-4DEB-8041-3187F563F688}" srcOrd="1" destOrd="0" presId="urn:microsoft.com/office/officeart/2005/8/layout/process2"/>
    <dgm:cxn modelId="{1CE4D95E-5ED2-4AC1-B7C8-5CF749689A71}" type="presParOf" srcId="{C443933D-DA8E-4DEB-8041-3187F563F688}" destId="{92DEB8D2-E02E-4979-9088-3A4B2056B572}" srcOrd="0" destOrd="0" presId="urn:microsoft.com/office/officeart/2005/8/layout/process2"/>
    <dgm:cxn modelId="{C35BD72D-32FA-4DBB-AB23-CFF8DD895C0D}" type="presParOf" srcId="{5276CBE7-3420-4A3F-9516-6FA32BEC003B}" destId="{1AF8F507-B937-4D80-AE29-88B2081A9F99}" srcOrd="2" destOrd="0" presId="urn:microsoft.com/office/officeart/2005/8/layout/process2"/>
    <dgm:cxn modelId="{A2CD6D21-EE9C-43E9-A40F-523BA1443105}" type="presParOf" srcId="{5276CBE7-3420-4A3F-9516-6FA32BEC003B}" destId="{242E803B-F4F1-447E-8F28-E8689166E666}" srcOrd="3" destOrd="0" presId="urn:microsoft.com/office/officeart/2005/8/layout/process2"/>
    <dgm:cxn modelId="{ADE651FE-292D-480B-8571-02EA8E6D3FA2}" type="presParOf" srcId="{242E803B-F4F1-447E-8F28-E8689166E666}" destId="{41B4F998-15C6-4F25-B6ED-6C5977803DD7}" srcOrd="0" destOrd="0" presId="urn:microsoft.com/office/officeart/2005/8/layout/process2"/>
    <dgm:cxn modelId="{782739C1-4576-43BD-AA63-04B538FB47B5}" type="presParOf" srcId="{5276CBE7-3420-4A3F-9516-6FA32BEC003B}" destId="{7BEE58C8-56F9-4107-B846-3CE63EEC9484}" srcOrd="4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2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35F25C7F-4B36-43AB-B792-4540DD54B658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13AD3689-DE5F-4E10-B24E-FEAA93E8EBB7}">
      <dgm:prSet phldrT="[Text]" custT="1"/>
      <dgm:spPr/>
      <dgm:t>
        <a:bodyPr/>
        <a:lstStyle/>
        <a:p>
          <a:r>
            <a:rPr lang="en-US" sz="1600" dirty="0"/>
            <a:t>GnRH</a:t>
          </a:r>
        </a:p>
        <a:p>
          <a:r>
            <a:rPr lang="en-US" sz="1300" dirty="0"/>
            <a:t>Gonadotropin releasing hormone</a:t>
          </a:r>
        </a:p>
      </dgm:t>
    </dgm:pt>
    <dgm:pt modelId="{BED32A89-5262-4C90-AFEB-FC2DE787CF8C}" type="parTrans" cxnId="{075137FF-F5B0-45D5-8FA8-8DB9A78510F1}">
      <dgm:prSet/>
      <dgm:spPr/>
      <dgm:t>
        <a:bodyPr/>
        <a:lstStyle/>
        <a:p>
          <a:endParaRPr lang="en-US"/>
        </a:p>
      </dgm:t>
    </dgm:pt>
    <dgm:pt modelId="{7D1AF03A-F6F1-4C3B-835F-71524CF18A5D}" type="sibTrans" cxnId="{075137FF-F5B0-45D5-8FA8-8DB9A78510F1}">
      <dgm:prSet/>
      <dgm:spPr/>
      <dgm:t>
        <a:bodyPr/>
        <a:lstStyle/>
        <a:p>
          <a:endParaRPr lang="en-US"/>
        </a:p>
      </dgm:t>
    </dgm:pt>
    <dgm:pt modelId="{B85E299C-428A-4194-8CF8-821A40319047}">
      <dgm:prSet phldrT="[Text]"/>
      <dgm:spPr/>
      <dgm:t>
        <a:bodyPr/>
        <a:lstStyle/>
        <a:p>
          <a:r>
            <a:rPr lang="en-US" dirty="0"/>
            <a:t>FSH and LH</a:t>
          </a:r>
        </a:p>
      </dgm:t>
    </dgm:pt>
    <dgm:pt modelId="{6C02322A-370A-42DC-BCE0-EBE53C2F7754}" type="parTrans" cxnId="{1942443B-8305-4B4E-B4F7-00E56F542B1F}">
      <dgm:prSet/>
      <dgm:spPr/>
      <dgm:t>
        <a:bodyPr/>
        <a:lstStyle/>
        <a:p>
          <a:endParaRPr lang="en-US"/>
        </a:p>
      </dgm:t>
    </dgm:pt>
    <dgm:pt modelId="{650E0754-5BAB-4F44-A198-985C16D064DF}" type="sibTrans" cxnId="{1942443B-8305-4B4E-B4F7-00E56F542B1F}">
      <dgm:prSet/>
      <dgm:spPr/>
      <dgm:t>
        <a:bodyPr/>
        <a:lstStyle/>
        <a:p>
          <a:endParaRPr lang="en-US"/>
        </a:p>
      </dgm:t>
    </dgm:pt>
    <dgm:pt modelId="{95F6DE8F-B8D0-438A-B356-B9639E552A36}">
      <dgm:prSet phldrT="[Text]"/>
      <dgm:spPr/>
      <dgm:t>
        <a:bodyPr/>
        <a:lstStyle/>
        <a:p>
          <a:r>
            <a:rPr lang="en-US" dirty="0"/>
            <a:t>Gonads</a:t>
          </a:r>
        </a:p>
      </dgm:t>
    </dgm:pt>
    <dgm:pt modelId="{83C3DF9B-D77D-45F4-8781-BCABB5F930DB}" type="parTrans" cxnId="{4F1A09A9-356B-4FD0-823F-2F070CCE9158}">
      <dgm:prSet/>
      <dgm:spPr/>
      <dgm:t>
        <a:bodyPr/>
        <a:lstStyle/>
        <a:p>
          <a:endParaRPr lang="en-US"/>
        </a:p>
      </dgm:t>
    </dgm:pt>
    <dgm:pt modelId="{9CFA3738-E287-4B60-A673-71B312CB7ED2}" type="sibTrans" cxnId="{4F1A09A9-356B-4FD0-823F-2F070CCE9158}">
      <dgm:prSet/>
      <dgm:spPr/>
      <dgm:t>
        <a:bodyPr/>
        <a:lstStyle/>
        <a:p>
          <a:endParaRPr lang="en-US"/>
        </a:p>
      </dgm:t>
    </dgm:pt>
    <dgm:pt modelId="{5276CBE7-3420-4A3F-9516-6FA32BEC003B}" type="pres">
      <dgm:prSet presAssocID="{35F25C7F-4B36-43AB-B792-4540DD54B658}" presName="linearFlow" presStyleCnt="0">
        <dgm:presLayoutVars>
          <dgm:resizeHandles val="exact"/>
        </dgm:presLayoutVars>
      </dgm:prSet>
      <dgm:spPr/>
    </dgm:pt>
    <dgm:pt modelId="{95738B63-FBB2-46F1-8B20-DCD377F6228B}" type="pres">
      <dgm:prSet presAssocID="{13AD3689-DE5F-4E10-B24E-FEAA93E8EBB7}" presName="node" presStyleLbl="node1" presStyleIdx="0" presStyleCnt="3">
        <dgm:presLayoutVars>
          <dgm:bulletEnabled val="1"/>
        </dgm:presLayoutVars>
      </dgm:prSet>
      <dgm:spPr/>
    </dgm:pt>
    <dgm:pt modelId="{C443933D-DA8E-4DEB-8041-3187F563F688}" type="pres">
      <dgm:prSet presAssocID="{7D1AF03A-F6F1-4C3B-835F-71524CF18A5D}" presName="sibTrans" presStyleLbl="sibTrans2D1" presStyleIdx="0" presStyleCnt="2"/>
      <dgm:spPr/>
    </dgm:pt>
    <dgm:pt modelId="{92DEB8D2-E02E-4979-9088-3A4B2056B572}" type="pres">
      <dgm:prSet presAssocID="{7D1AF03A-F6F1-4C3B-835F-71524CF18A5D}" presName="connectorText" presStyleLbl="sibTrans2D1" presStyleIdx="0" presStyleCnt="2"/>
      <dgm:spPr/>
    </dgm:pt>
    <dgm:pt modelId="{1AF8F507-B937-4D80-AE29-88B2081A9F99}" type="pres">
      <dgm:prSet presAssocID="{B85E299C-428A-4194-8CF8-821A40319047}" presName="node" presStyleLbl="node1" presStyleIdx="1" presStyleCnt="3">
        <dgm:presLayoutVars>
          <dgm:bulletEnabled val="1"/>
        </dgm:presLayoutVars>
      </dgm:prSet>
      <dgm:spPr/>
    </dgm:pt>
    <dgm:pt modelId="{242E803B-F4F1-447E-8F28-E8689166E666}" type="pres">
      <dgm:prSet presAssocID="{650E0754-5BAB-4F44-A198-985C16D064DF}" presName="sibTrans" presStyleLbl="sibTrans2D1" presStyleIdx="1" presStyleCnt="2"/>
      <dgm:spPr/>
    </dgm:pt>
    <dgm:pt modelId="{41B4F998-15C6-4F25-B6ED-6C5977803DD7}" type="pres">
      <dgm:prSet presAssocID="{650E0754-5BAB-4F44-A198-985C16D064DF}" presName="connectorText" presStyleLbl="sibTrans2D1" presStyleIdx="1" presStyleCnt="2"/>
      <dgm:spPr/>
    </dgm:pt>
    <dgm:pt modelId="{7BEE58C8-56F9-4107-B846-3CE63EEC9484}" type="pres">
      <dgm:prSet presAssocID="{95F6DE8F-B8D0-438A-B356-B9639E552A36}" presName="node" presStyleLbl="node1" presStyleIdx="2" presStyleCnt="3">
        <dgm:presLayoutVars>
          <dgm:bulletEnabled val="1"/>
        </dgm:presLayoutVars>
      </dgm:prSet>
      <dgm:spPr/>
    </dgm:pt>
  </dgm:ptLst>
  <dgm:cxnLst>
    <dgm:cxn modelId="{1942443B-8305-4B4E-B4F7-00E56F542B1F}" srcId="{35F25C7F-4B36-43AB-B792-4540DD54B658}" destId="{B85E299C-428A-4194-8CF8-821A40319047}" srcOrd="1" destOrd="0" parTransId="{6C02322A-370A-42DC-BCE0-EBE53C2F7754}" sibTransId="{650E0754-5BAB-4F44-A198-985C16D064DF}"/>
    <dgm:cxn modelId="{B17BEE5F-E432-4E04-8DA5-9E39BF368B0D}" type="presOf" srcId="{650E0754-5BAB-4F44-A198-985C16D064DF}" destId="{242E803B-F4F1-447E-8F28-E8689166E666}" srcOrd="0" destOrd="0" presId="urn:microsoft.com/office/officeart/2005/8/layout/process2"/>
    <dgm:cxn modelId="{36122561-927D-4881-9609-550B354E975F}" type="presOf" srcId="{7D1AF03A-F6F1-4C3B-835F-71524CF18A5D}" destId="{92DEB8D2-E02E-4979-9088-3A4B2056B572}" srcOrd="1" destOrd="0" presId="urn:microsoft.com/office/officeart/2005/8/layout/process2"/>
    <dgm:cxn modelId="{CD2E4561-8766-4709-BDC0-D21747036970}" type="presOf" srcId="{7D1AF03A-F6F1-4C3B-835F-71524CF18A5D}" destId="{C443933D-DA8E-4DEB-8041-3187F563F688}" srcOrd="0" destOrd="0" presId="urn:microsoft.com/office/officeart/2005/8/layout/process2"/>
    <dgm:cxn modelId="{8D821050-1D58-4C17-8BF3-643A718975BA}" type="presOf" srcId="{B85E299C-428A-4194-8CF8-821A40319047}" destId="{1AF8F507-B937-4D80-AE29-88B2081A9F99}" srcOrd="0" destOrd="0" presId="urn:microsoft.com/office/officeart/2005/8/layout/process2"/>
    <dgm:cxn modelId="{120E768C-006E-430A-B201-F75160FB1166}" type="presOf" srcId="{13AD3689-DE5F-4E10-B24E-FEAA93E8EBB7}" destId="{95738B63-FBB2-46F1-8B20-DCD377F6228B}" srcOrd="0" destOrd="0" presId="urn:microsoft.com/office/officeart/2005/8/layout/process2"/>
    <dgm:cxn modelId="{F752E58D-86B4-4C34-8BAA-13477684467F}" type="presOf" srcId="{35F25C7F-4B36-43AB-B792-4540DD54B658}" destId="{5276CBE7-3420-4A3F-9516-6FA32BEC003B}" srcOrd="0" destOrd="0" presId="urn:microsoft.com/office/officeart/2005/8/layout/process2"/>
    <dgm:cxn modelId="{4F1A09A9-356B-4FD0-823F-2F070CCE9158}" srcId="{35F25C7F-4B36-43AB-B792-4540DD54B658}" destId="{95F6DE8F-B8D0-438A-B356-B9639E552A36}" srcOrd="2" destOrd="0" parTransId="{83C3DF9B-D77D-45F4-8781-BCABB5F930DB}" sibTransId="{9CFA3738-E287-4B60-A673-71B312CB7ED2}"/>
    <dgm:cxn modelId="{0AE8E1B5-E56B-477A-B0E5-8B2AB94D1D50}" type="presOf" srcId="{95F6DE8F-B8D0-438A-B356-B9639E552A36}" destId="{7BEE58C8-56F9-4107-B846-3CE63EEC9484}" srcOrd="0" destOrd="0" presId="urn:microsoft.com/office/officeart/2005/8/layout/process2"/>
    <dgm:cxn modelId="{8208DCB8-A3B1-4421-B970-E689C4CD6F5D}" type="presOf" srcId="{650E0754-5BAB-4F44-A198-985C16D064DF}" destId="{41B4F998-15C6-4F25-B6ED-6C5977803DD7}" srcOrd="1" destOrd="0" presId="urn:microsoft.com/office/officeart/2005/8/layout/process2"/>
    <dgm:cxn modelId="{075137FF-F5B0-45D5-8FA8-8DB9A78510F1}" srcId="{35F25C7F-4B36-43AB-B792-4540DD54B658}" destId="{13AD3689-DE5F-4E10-B24E-FEAA93E8EBB7}" srcOrd="0" destOrd="0" parTransId="{BED32A89-5262-4C90-AFEB-FC2DE787CF8C}" sibTransId="{7D1AF03A-F6F1-4C3B-835F-71524CF18A5D}"/>
    <dgm:cxn modelId="{4122950C-26CF-4557-A1A0-A525D6F8FD53}" type="presParOf" srcId="{5276CBE7-3420-4A3F-9516-6FA32BEC003B}" destId="{95738B63-FBB2-46F1-8B20-DCD377F6228B}" srcOrd="0" destOrd="0" presId="urn:microsoft.com/office/officeart/2005/8/layout/process2"/>
    <dgm:cxn modelId="{300E68A2-F1AC-4B43-960E-3EC16DED5C2D}" type="presParOf" srcId="{5276CBE7-3420-4A3F-9516-6FA32BEC003B}" destId="{C443933D-DA8E-4DEB-8041-3187F563F688}" srcOrd="1" destOrd="0" presId="urn:microsoft.com/office/officeart/2005/8/layout/process2"/>
    <dgm:cxn modelId="{1CE4D95E-5ED2-4AC1-B7C8-5CF749689A71}" type="presParOf" srcId="{C443933D-DA8E-4DEB-8041-3187F563F688}" destId="{92DEB8D2-E02E-4979-9088-3A4B2056B572}" srcOrd="0" destOrd="0" presId="urn:microsoft.com/office/officeart/2005/8/layout/process2"/>
    <dgm:cxn modelId="{C35BD72D-32FA-4DBB-AB23-CFF8DD895C0D}" type="presParOf" srcId="{5276CBE7-3420-4A3F-9516-6FA32BEC003B}" destId="{1AF8F507-B937-4D80-AE29-88B2081A9F99}" srcOrd="2" destOrd="0" presId="urn:microsoft.com/office/officeart/2005/8/layout/process2"/>
    <dgm:cxn modelId="{A2CD6D21-EE9C-43E9-A40F-523BA1443105}" type="presParOf" srcId="{5276CBE7-3420-4A3F-9516-6FA32BEC003B}" destId="{242E803B-F4F1-447E-8F28-E8689166E666}" srcOrd="3" destOrd="0" presId="urn:microsoft.com/office/officeart/2005/8/layout/process2"/>
    <dgm:cxn modelId="{ADE651FE-292D-480B-8571-02EA8E6D3FA2}" type="presParOf" srcId="{242E803B-F4F1-447E-8F28-E8689166E666}" destId="{41B4F998-15C6-4F25-B6ED-6C5977803DD7}" srcOrd="0" destOrd="0" presId="urn:microsoft.com/office/officeart/2005/8/layout/process2"/>
    <dgm:cxn modelId="{782739C1-4576-43BD-AA63-04B538FB47B5}" type="presParOf" srcId="{5276CBE7-3420-4A3F-9516-6FA32BEC003B}" destId="{7BEE58C8-56F9-4107-B846-3CE63EEC9484}" srcOrd="4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5738B63-FBB2-46F1-8B20-DCD377F6228B}">
      <dsp:nvSpPr>
        <dsp:cNvPr id="0" name=""/>
        <dsp:cNvSpPr/>
      </dsp:nvSpPr>
      <dsp:spPr>
        <a:xfrm>
          <a:off x="0" y="1599"/>
          <a:ext cx="1488558" cy="81807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GnRH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Gonadotropin releasing hormone</a:t>
          </a:r>
        </a:p>
      </dsp:txBody>
      <dsp:txXfrm>
        <a:off x="23961" y="25560"/>
        <a:ext cx="1440636" cy="770155"/>
      </dsp:txXfrm>
    </dsp:sp>
    <dsp:sp modelId="{C443933D-DA8E-4DEB-8041-3187F563F688}">
      <dsp:nvSpPr>
        <dsp:cNvPr id="0" name=""/>
        <dsp:cNvSpPr/>
      </dsp:nvSpPr>
      <dsp:spPr>
        <a:xfrm rot="5400000">
          <a:off x="590889" y="840128"/>
          <a:ext cx="306779" cy="3681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 rot="-5400000">
        <a:off x="633839" y="870805"/>
        <a:ext cx="220880" cy="214745"/>
      </dsp:txXfrm>
    </dsp:sp>
    <dsp:sp modelId="{1AF8F507-B937-4D80-AE29-88B2081A9F99}">
      <dsp:nvSpPr>
        <dsp:cNvPr id="0" name=""/>
        <dsp:cNvSpPr/>
      </dsp:nvSpPr>
      <dsp:spPr>
        <a:xfrm>
          <a:off x="0" y="1228715"/>
          <a:ext cx="1488558" cy="81807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FSH and LH</a:t>
          </a:r>
        </a:p>
      </dsp:txBody>
      <dsp:txXfrm>
        <a:off x="23961" y="1252676"/>
        <a:ext cx="1440636" cy="770155"/>
      </dsp:txXfrm>
    </dsp:sp>
    <dsp:sp modelId="{242E803B-F4F1-447E-8F28-E8689166E666}">
      <dsp:nvSpPr>
        <dsp:cNvPr id="0" name=""/>
        <dsp:cNvSpPr/>
      </dsp:nvSpPr>
      <dsp:spPr>
        <a:xfrm rot="5400000">
          <a:off x="590889" y="2067245"/>
          <a:ext cx="306779" cy="3681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 rot="-5400000">
        <a:off x="633839" y="2097922"/>
        <a:ext cx="220880" cy="214745"/>
      </dsp:txXfrm>
    </dsp:sp>
    <dsp:sp modelId="{7BEE58C8-56F9-4107-B846-3CE63EEC9484}">
      <dsp:nvSpPr>
        <dsp:cNvPr id="0" name=""/>
        <dsp:cNvSpPr/>
      </dsp:nvSpPr>
      <dsp:spPr>
        <a:xfrm>
          <a:off x="0" y="2455832"/>
          <a:ext cx="1488558" cy="81807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Gonads</a:t>
          </a:r>
        </a:p>
      </dsp:txBody>
      <dsp:txXfrm>
        <a:off x="23961" y="2479793"/>
        <a:ext cx="1440636" cy="77015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5738B63-FBB2-46F1-8B20-DCD377F6228B}">
      <dsp:nvSpPr>
        <dsp:cNvPr id="0" name=""/>
        <dsp:cNvSpPr/>
      </dsp:nvSpPr>
      <dsp:spPr>
        <a:xfrm>
          <a:off x="0" y="1599"/>
          <a:ext cx="1472184" cy="81807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CRH 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 err="1"/>
            <a:t>Corticotropin</a:t>
          </a:r>
          <a:r>
            <a:rPr lang="en-US" sz="1300" kern="1200" dirty="0"/>
            <a:t> releasing hormone</a:t>
          </a:r>
        </a:p>
      </dsp:txBody>
      <dsp:txXfrm>
        <a:off x="23961" y="25560"/>
        <a:ext cx="1424262" cy="770155"/>
      </dsp:txXfrm>
    </dsp:sp>
    <dsp:sp modelId="{C443933D-DA8E-4DEB-8041-3187F563F688}">
      <dsp:nvSpPr>
        <dsp:cNvPr id="0" name=""/>
        <dsp:cNvSpPr/>
      </dsp:nvSpPr>
      <dsp:spPr>
        <a:xfrm rot="5400000">
          <a:off x="582702" y="840128"/>
          <a:ext cx="306779" cy="3681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 rot="-5400000">
        <a:off x="625652" y="870805"/>
        <a:ext cx="220880" cy="214745"/>
      </dsp:txXfrm>
    </dsp:sp>
    <dsp:sp modelId="{1AF8F507-B937-4D80-AE29-88B2081A9F99}">
      <dsp:nvSpPr>
        <dsp:cNvPr id="0" name=""/>
        <dsp:cNvSpPr/>
      </dsp:nvSpPr>
      <dsp:spPr>
        <a:xfrm>
          <a:off x="0" y="1228715"/>
          <a:ext cx="1472184" cy="81807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ACTH</a:t>
          </a:r>
        </a:p>
      </dsp:txBody>
      <dsp:txXfrm>
        <a:off x="23961" y="1252676"/>
        <a:ext cx="1424262" cy="770155"/>
      </dsp:txXfrm>
    </dsp:sp>
    <dsp:sp modelId="{242E803B-F4F1-447E-8F28-E8689166E666}">
      <dsp:nvSpPr>
        <dsp:cNvPr id="0" name=""/>
        <dsp:cNvSpPr/>
      </dsp:nvSpPr>
      <dsp:spPr>
        <a:xfrm rot="5400000">
          <a:off x="582702" y="2067245"/>
          <a:ext cx="306779" cy="3681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 rot="-5400000">
        <a:off x="625652" y="2097922"/>
        <a:ext cx="220880" cy="214745"/>
      </dsp:txXfrm>
    </dsp:sp>
    <dsp:sp modelId="{7BEE58C8-56F9-4107-B846-3CE63EEC9484}">
      <dsp:nvSpPr>
        <dsp:cNvPr id="0" name=""/>
        <dsp:cNvSpPr/>
      </dsp:nvSpPr>
      <dsp:spPr>
        <a:xfrm>
          <a:off x="0" y="2455832"/>
          <a:ext cx="1472184" cy="81807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Adrenal glands</a:t>
          </a:r>
        </a:p>
      </dsp:txBody>
      <dsp:txXfrm>
        <a:off x="23961" y="2479793"/>
        <a:ext cx="1424262" cy="77015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5738B63-FBB2-46F1-8B20-DCD377F6228B}">
      <dsp:nvSpPr>
        <dsp:cNvPr id="0" name=""/>
        <dsp:cNvSpPr/>
      </dsp:nvSpPr>
      <dsp:spPr>
        <a:xfrm>
          <a:off x="0" y="0"/>
          <a:ext cx="1472184" cy="81807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TRH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Thyrotropin releasing hormone</a:t>
          </a:r>
        </a:p>
      </dsp:txBody>
      <dsp:txXfrm>
        <a:off x="23961" y="23961"/>
        <a:ext cx="1424262" cy="770155"/>
      </dsp:txXfrm>
    </dsp:sp>
    <dsp:sp modelId="{C443933D-DA8E-4DEB-8041-3187F563F688}">
      <dsp:nvSpPr>
        <dsp:cNvPr id="0" name=""/>
        <dsp:cNvSpPr/>
      </dsp:nvSpPr>
      <dsp:spPr>
        <a:xfrm rot="5400000">
          <a:off x="582102" y="839329"/>
          <a:ext cx="307978" cy="3681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 rot="-5400000">
        <a:off x="625652" y="869407"/>
        <a:ext cx="220880" cy="215585"/>
      </dsp:txXfrm>
    </dsp:sp>
    <dsp:sp modelId="{1AF8F507-B937-4D80-AE29-88B2081A9F99}">
      <dsp:nvSpPr>
        <dsp:cNvPr id="0" name=""/>
        <dsp:cNvSpPr/>
      </dsp:nvSpPr>
      <dsp:spPr>
        <a:xfrm>
          <a:off x="-2170" y="1228715"/>
          <a:ext cx="1476524" cy="81807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TSH</a:t>
          </a:r>
        </a:p>
      </dsp:txBody>
      <dsp:txXfrm>
        <a:off x="21791" y="1252676"/>
        <a:ext cx="1428602" cy="770155"/>
      </dsp:txXfrm>
    </dsp:sp>
    <dsp:sp modelId="{242E803B-F4F1-447E-8F28-E8689166E666}">
      <dsp:nvSpPr>
        <dsp:cNvPr id="0" name=""/>
        <dsp:cNvSpPr/>
      </dsp:nvSpPr>
      <dsp:spPr>
        <a:xfrm rot="5400000">
          <a:off x="582102" y="2068044"/>
          <a:ext cx="307978" cy="3681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 rot="-5400000">
        <a:off x="625652" y="2098122"/>
        <a:ext cx="220880" cy="215585"/>
      </dsp:txXfrm>
    </dsp:sp>
    <dsp:sp modelId="{7BEE58C8-56F9-4107-B846-3CE63EEC9484}">
      <dsp:nvSpPr>
        <dsp:cNvPr id="0" name=""/>
        <dsp:cNvSpPr/>
      </dsp:nvSpPr>
      <dsp:spPr>
        <a:xfrm>
          <a:off x="-2170" y="2457431"/>
          <a:ext cx="1476524" cy="81807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Thyroid</a:t>
          </a:r>
        </a:p>
      </dsp:txBody>
      <dsp:txXfrm>
        <a:off x="21791" y="2481392"/>
        <a:ext cx="1428602" cy="77015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5738B63-FBB2-46F1-8B20-DCD377F6228B}">
      <dsp:nvSpPr>
        <dsp:cNvPr id="0" name=""/>
        <dsp:cNvSpPr/>
      </dsp:nvSpPr>
      <dsp:spPr>
        <a:xfrm>
          <a:off x="0" y="0"/>
          <a:ext cx="1472184" cy="81887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Dopamine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(Inhibitory)</a:t>
          </a:r>
        </a:p>
      </dsp:txBody>
      <dsp:txXfrm>
        <a:off x="23984" y="23984"/>
        <a:ext cx="1424216" cy="770909"/>
      </dsp:txXfrm>
    </dsp:sp>
    <dsp:sp modelId="{C443933D-DA8E-4DEB-8041-3187F563F688}">
      <dsp:nvSpPr>
        <dsp:cNvPr id="0" name=""/>
        <dsp:cNvSpPr/>
      </dsp:nvSpPr>
      <dsp:spPr>
        <a:xfrm rot="5400000">
          <a:off x="582552" y="839349"/>
          <a:ext cx="307078" cy="36849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 rot="-5400000">
        <a:off x="625544" y="870057"/>
        <a:ext cx="221096" cy="214955"/>
      </dsp:txXfrm>
    </dsp:sp>
    <dsp:sp modelId="{1AF8F507-B937-4D80-AE29-88B2081A9F99}">
      <dsp:nvSpPr>
        <dsp:cNvPr id="0" name=""/>
        <dsp:cNvSpPr/>
      </dsp:nvSpPr>
      <dsp:spPr>
        <a:xfrm>
          <a:off x="0" y="1228315"/>
          <a:ext cx="1472184" cy="81887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Prolactin</a:t>
          </a:r>
        </a:p>
      </dsp:txBody>
      <dsp:txXfrm>
        <a:off x="23984" y="1252299"/>
        <a:ext cx="1424216" cy="770909"/>
      </dsp:txXfrm>
    </dsp:sp>
    <dsp:sp modelId="{242E803B-F4F1-447E-8F28-E8689166E666}">
      <dsp:nvSpPr>
        <dsp:cNvPr id="0" name=""/>
        <dsp:cNvSpPr/>
      </dsp:nvSpPr>
      <dsp:spPr>
        <a:xfrm rot="5400000">
          <a:off x="582552" y="2067665"/>
          <a:ext cx="307078" cy="36849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 rot="-5400000">
        <a:off x="625544" y="2098373"/>
        <a:ext cx="221096" cy="214955"/>
      </dsp:txXfrm>
    </dsp:sp>
    <dsp:sp modelId="{7BEE58C8-56F9-4107-B846-3CE63EEC9484}">
      <dsp:nvSpPr>
        <dsp:cNvPr id="0" name=""/>
        <dsp:cNvSpPr/>
      </dsp:nvSpPr>
      <dsp:spPr>
        <a:xfrm>
          <a:off x="0" y="2456631"/>
          <a:ext cx="1472184" cy="81887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Mammary glands</a:t>
          </a:r>
        </a:p>
      </dsp:txBody>
      <dsp:txXfrm>
        <a:off x="23984" y="2480615"/>
        <a:ext cx="1424216" cy="77090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5738B63-FBB2-46F1-8B20-DCD377F6228B}">
      <dsp:nvSpPr>
        <dsp:cNvPr id="0" name=""/>
        <dsp:cNvSpPr/>
      </dsp:nvSpPr>
      <dsp:spPr>
        <a:xfrm>
          <a:off x="0" y="1599"/>
          <a:ext cx="1472184" cy="81807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GHRH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Growth hormone releasing hormone</a:t>
          </a:r>
        </a:p>
      </dsp:txBody>
      <dsp:txXfrm>
        <a:off x="23961" y="25560"/>
        <a:ext cx="1424262" cy="770155"/>
      </dsp:txXfrm>
    </dsp:sp>
    <dsp:sp modelId="{C443933D-DA8E-4DEB-8041-3187F563F688}">
      <dsp:nvSpPr>
        <dsp:cNvPr id="0" name=""/>
        <dsp:cNvSpPr/>
      </dsp:nvSpPr>
      <dsp:spPr>
        <a:xfrm rot="5400000">
          <a:off x="582702" y="840128"/>
          <a:ext cx="306779" cy="3681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 rot="-5400000">
        <a:off x="625652" y="870805"/>
        <a:ext cx="220880" cy="214745"/>
      </dsp:txXfrm>
    </dsp:sp>
    <dsp:sp modelId="{1AF8F507-B937-4D80-AE29-88B2081A9F99}">
      <dsp:nvSpPr>
        <dsp:cNvPr id="0" name=""/>
        <dsp:cNvSpPr/>
      </dsp:nvSpPr>
      <dsp:spPr>
        <a:xfrm>
          <a:off x="0" y="1228715"/>
          <a:ext cx="1472184" cy="81807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GH</a:t>
          </a:r>
        </a:p>
      </dsp:txBody>
      <dsp:txXfrm>
        <a:off x="23961" y="1252676"/>
        <a:ext cx="1424262" cy="770155"/>
      </dsp:txXfrm>
    </dsp:sp>
    <dsp:sp modelId="{242E803B-F4F1-447E-8F28-E8689166E666}">
      <dsp:nvSpPr>
        <dsp:cNvPr id="0" name=""/>
        <dsp:cNvSpPr/>
      </dsp:nvSpPr>
      <dsp:spPr>
        <a:xfrm rot="5400000">
          <a:off x="582702" y="2067245"/>
          <a:ext cx="306779" cy="3681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 rot="-5400000">
        <a:off x="625652" y="2097922"/>
        <a:ext cx="220880" cy="214745"/>
      </dsp:txXfrm>
    </dsp:sp>
    <dsp:sp modelId="{7BEE58C8-56F9-4107-B846-3CE63EEC9484}">
      <dsp:nvSpPr>
        <dsp:cNvPr id="0" name=""/>
        <dsp:cNvSpPr/>
      </dsp:nvSpPr>
      <dsp:spPr>
        <a:xfrm>
          <a:off x="0" y="2455832"/>
          <a:ext cx="1472184" cy="81807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Bone, liver, skeletal muscle and fat</a:t>
          </a:r>
        </a:p>
      </dsp:txBody>
      <dsp:txXfrm>
        <a:off x="23961" y="2479793"/>
        <a:ext cx="1424262" cy="770155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5738B63-FBB2-46F1-8B20-DCD377F6228B}">
      <dsp:nvSpPr>
        <dsp:cNvPr id="0" name=""/>
        <dsp:cNvSpPr/>
      </dsp:nvSpPr>
      <dsp:spPr>
        <a:xfrm>
          <a:off x="0" y="1599"/>
          <a:ext cx="1488558" cy="81807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GnRH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Gonadotropin releasing hormone</a:t>
          </a:r>
        </a:p>
      </dsp:txBody>
      <dsp:txXfrm>
        <a:off x="23961" y="25560"/>
        <a:ext cx="1440636" cy="770155"/>
      </dsp:txXfrm>
    </dsp:sp>
    <dsp:sp modelId="{C443933D-DA8E-4DEB-8041-3187F563F688}">
      <dsp:nvSpPr>
        <dsp:cNvPr id="0" name=""/>
        <dsp:cNvSpPr/>
      </dsp:nvSpPr>
      <dsp:spPr>
        <a:xfrm rot="5400000">
          <a:off x="590889" y="840128"/>
          <a:ext cx="306779" cy="3681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 rot="-5400000">
        <a:off x="633839" y="870805"/>
        <a:ext cx="220880" cy="214745"/>
      </dsp:txXfrm>
    </dsp:sp>
    <dsp:sp modelId="{1AF8F507-B937-4D80-AE29-88B2081A9F99}">
      <dsp:nvSpPr>
        <dsp:cNvPr id="0" name=""/>
        <dsp:cNvSpPr/>
      </dsp:nvSpPr>
      <dsp:spPr>
        <a:xfrm>
          <a:off x="0" y="1228715"/>
          <a:ext cx="1488558" cy="81807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FSH and LH</a:t>
          </a:r>
        </a:p>
      </dsp:txBody>
      <dsp:txXfrm>
        <a:off x="23961" y="1252676"/>
        <a:ext cx="1440636" cy="770155"/>
      </dsp:txXfrm>
    </dsp:sp>
    <dsp:sp modelId="{242E803B-F4F1-447E-8F28-E8689166E666}">
      <dsp:nvSpPr>
        <dsp:cNvPr id="0" name=""/>
        <dsp:cNvSpPr/>
      </dsp:nvSpPr>
      <dsp:spPr>
        <a:xfrm rot="5400000">
          <a:off x="590889" y="2067245"/>
          <a:ext cx="306779" cy="3681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 rot="-5400000">
        <a:off x="633839" y="2097922"/>
        <a:ext cx="220880" cy="214745"/>
      </dsp:txXfrm>
    </dsp:sp>
    <dsp:sp modelId="{7BEE58C8-56F9-4107-B846-3CE63EEC9484}">
      <dsp:nvSpPr>
        <dsp:cNvPr id="0" name=""/>
        <dsp:cNvSpPr/>
      </dsp:nvSpPr>
      <dsp:spPr>
        <a:xfrm>
          <a:off x="0" y="2455832"/>
          <a:ext cx="1488558" cy="81807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Gonads</a:t>
          </a:r>
        </a:p>
      </dsp:txBody>
      <dsp:txXfrm>
        <a:off x="23961" y="2479793"/>
        <a:ext cx="1440636" cy="77015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B5DE40-68BA-4164-922C-95B38CFF8A1D}" type="datetimeFigureOut">
              <a:rPr lang="en-US" smtClean="0"/>
              <a:t>10/24/2019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A6AB92-A435-4CED-AFDE-AD937B5C1B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9720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6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CA" altLang="en-US"/>
          </a:p>
        </p:txBody>
      </p:sp>
      <p:sp>
        <p:nvSpPr>
          <p:cNvPr id="4096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</a:defRPr>
            </a:lvl9pPr>
          </a:lstStyle>
          <a:p>
            <a:pPr>
              <a:spcBef>
                <a:spcPct val="0"/>
              </a:spcBef>
            </a:pPr>
            <a:fld id="{19C12910-44D1-A647-A466-8C1BD0C6A242}" type="slidenum">
              <a:rPr lang="en-CA" altLang="en-US">
                <a:latin typeface="Arial" charset="0"/>
                <a:ea typeface="Arial" charset="0"/>
                <a:cs typeface="Arial" charset="0"/>
              </a:rPr>
              <a:pPr>
                <a:spcBef>
                  <a:spcPct val="0"/>
                </a:spcBef>
              </a:pPr>
              <a:t>10</a:t>
            </a:fld>
            <a:endParaRPr lang="en-CA" altLang="en-US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7730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A6AB92-A435-4CED-AFDE-AD937B5C1B3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3164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5FDC7-53FE-416C-B833-F9DBCE7971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50C449-BFB2-4EE3-8C6C-A5335D13DC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C497E7-0188-410C-8E6D-6A5FB52962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34BDB-2351-4FF4-AED9-BAB48932719C}" type="datetimeFigureOut">
              <a:rPr lang="en-CA" smtClean="0"/>
              <a:t>2019-10-24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ABF3EB-5228-4AD1-B4C4-984C0BB022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B1121B-F66D-4C0C-A75E-2DFC7F8E9E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DA117-0DA5-4AB9-A71D-4428F1D2456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782517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3189F-53C2-4ABA-9BFB-E7B4DDCA37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C9B7B20-5BAE-4A02-A5CC-330D60D32E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079BA0-FCC9-4F2E-B3A9-2A87CD367B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34BDB-2351-4FF4-AED9-BAB48932719C}" type="datetimeFigureOut">
              <a:rPr lang="en-CA" smtClean="0"/>
              <a:t>2019-10-24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71DE5F-B937-4717-8F77-477C2A83A1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7951BC-A1DA-4D93-B2DA-681B64C507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DA117-0DA5-4AB9-A71D-4428F1D2456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471291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D2B553C-85FC-4862-A492-B71537379D3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7B61E8B-C602-479F-9CE2-B1B3EFEF2F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A35407-B900-4B16-8EA3-D90704BEAC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34BDB-2351-4FF4-AED9-BAB48932719C}" type="datetimeFigureOut">
              <a:rPr lang="en-CA" smtClean="0"/>
              <a:t>2019-10-24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DC5D90-94B2-4AFD-A744-35FAD23639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DD9BB1-7BC0-4A00-80D5-C791A1D63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DA117-0DA5-4AB9-A71D-4428F1D2456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992764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F47A1-CA55-40C9-A22F-D6E12950A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26DD82-23D3-46C0-A328-600B09C359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4219CE-BB0D-415C-AC1B-EBFB4627A8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34BDB-2351-4FF4-AED9-BAB48932719C}" type="datetimeFigureOut">
              <a:rPr lang="en-CA" smtClean="0"/>
              <a:t>2019-10-24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BCDAB8-B1DB-47B3-9E30-65095A3326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4B5DC1-E101-4139-9C25-65CEDC274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DA117-0DA5-4AB9-A71D-4428F1D2456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123580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55CBF0-78BC-412D-ABA4-CE29DB3638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A29C2F-6723-474E-891D-308CCCBFD0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65878E-9A80-4CC4-B03C-94C9C3F1F8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34BDB-2351-4FF4-AED9-BAB48932719C}" type="datetimeFigureOut">
              <a:rPr lang="en-CA" smtClean="0"/>
              <a:t>2019-10-24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4992DC-DEAD-44C6-A393-1645B77D9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493657-CECE-44D5-9A2E-A55350FF42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DA117-0DA5-4AB9-A71D-4428F1D2456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920745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BE12F-1E79-4263-B4D5-4B65206A2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DD1E35-9A6E-4F9D-90BF-3D72E4323E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06858A-FDE5-41E9-B46F-25CA8ABC99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B1C5CD-928B-43B3-87BA-43A150D6E9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34BDB-2351-4FF4-AED9-BAB48932719C}" type="datetimeFigureOut">
              <a:rPr lang="en-CA" smtClean="0"/>
              <a:t>2019-10-24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C9D6C4-3DA9-4E2F-A359-12D4399BC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1C753F-323A-4A55-AE42-68C6FECC38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DA117-0DA5-4AB9-A71D-4428F1D2456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9573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5618BE-062A-418D-9888-ED9DD87AE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8C2AD3-3ADD-410E-8EDC-A6A3FCEAE8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D359A4-B047-4945-A1D8-D9C7FF5995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0C2CF5C-46C3-4C9B-988B-A9E7F2CB9B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EAB2753-26E3-40AD-8F31-B8320CD1E83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5D48D8E-317A-4619-872E-CD23D26336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34BDB-2351-4FF4-AED9-BAB48932719C}" type="datetimeFigureOut">
              <a:rPr lang="en-CA" smtClean="0"/>
              <a:t>2019-10-24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3715E81-B52E-432E-8C36-AACF9B3F7D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A365224-01CF-446E-A268-A56B7A4970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DA117-0DA5-4AB9-A71D-4428F1D2456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847649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007E6-03D8-41F4-B9B5-3ACD6B81B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FC6C0C3-26A5-4487-B43C-45A08BD1D4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34BDB-2351-4FF4-AED9-BAB48932719C}" type="datetimeFigureOut">
              <a:rPr lang="en-CA" smtClean="0"/>
              <a:t>2019-10-24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1F844C-3CD8-45A0-8C7E-054967C0A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B2CE13-C608-4418-A623-EFDC237018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DA117-0DA5-4AB9-A71D-4428F1D2456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78494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96573BE-61DE-4581-A4B1-30F966650D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34BDB-2351-4FF4-AED9-BAB48932719C}" type="datetimeFigureOut">
              <a:rPr lang="en-CA" smtClean="0"/>
              <a:t>2019-10-24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2E699A0-BE13-410E-86F3-1D00ACF88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EBA42E-CC63-4BD1-8A22-D40BB39BDF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DA117-0DA5-4AB9-A71D-4428F1D2456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727864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750345-EB20-4A68-8302-A59D23EB10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C57978-9510-40F8-AA04-D610D55FE9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42911F-E235-4DA9-9A1F-FB2C483C38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9B3BE7-0005-43C7-BDB9-A7CF029AA4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34BDB-2351-4FF4-AED9-BAB48932719C}" type="datetimeFigureOut">
              <a:rPr lang="en-CA" smtClean="0"/>
              <a:t>2019-10-24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A118E3-FA5E-4662-8936-1D1CEFF5DA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9FB676-D72A-471E-BFE0-75C8DC977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DA117-0DA5-4AB9-A71D-4428F1D2456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435440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136F4F-8F8B-4289-B69B-86B547C27B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91B6382-45C1-425A-BF0E-617376DA95B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9DFB85-36D4-4A3C-8E8C-B28692C4CA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1898BB-D9D8-41D3-B341-532DB8D277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34BDB-2351-4FF4-AED9-BAB48932719C}" type="datetimeFigureOut">
              <a:rPr lang="en-CA" smtClean="0"/>
              <a:t>2019-10-24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2E21F3-AB24-4011-8200-4FBE9C5D46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78CC1B-CD48-4A05-B299-E07BA4CF8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DA117-0DA5-4AB9-A71D-4428F1D2456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73552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F9466D4-1982-404E-85C4-0BC772A833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7BB876-1B20-4A48-8696-28293850A9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6F7C58-BA45-4334-9B3E-72ECEA46D87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F34BDB-2351-4FF4-AED9-BAB48932719C}" type="datetimeFigureOut">
              <a:rPr lang="en-CA" smtClean="0"/>
              <a:t>2019-10-24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A7128C-C483-4950-9461-E447120952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26345B-DB9A-42A1-A253-31291ED58D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0DA117-0DA5-4AB9-A71D-4428F1D2456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097487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13" Type="http://schemas.openxmlformats.org/officeDocument/2006/relationships/diagramData" Target="../diagrams/data3.xml"/><Relationship Id="rId18" Type="http://schemas.openxmlformats.org/officeDocument/2006/relationships/diagramData" Target="../diagrams/data4.xml"/><Relationship Id="rId26" Type="http://schemas.openxmlformats.org/officeDocument/2006/relationships/diagramColors" Target="../diagrams/colors5.xml"/><Relationship Id="rId3" Type="http://schemas.openxmlformats.org/officeDocument/2006/relationships/diagramData" Target="../diagrams/data1.xml"/><Relationship Id="rId21" Type="http://schemas.openxmlformats.org/officeDocument/2006/relationships/diagramColors" Target="../diagrams/colors4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17" Type="http://schemas.microsoft.com/office/2007/relationships/diagramDrawing" Target="../diagrams/drawing3.xml"/><Relationship Id="rId25" Type="http://schemas.openxmlformats.org/officeDocument/2006/relationships/diagramQuickStyle" Target="../diagrams/quickStyle5.xml"/><Relationship Id="rId2" Type="http://schemas.openxmlformats.org/officeDocument/2006/relationships/image" Target="../media/image3.png"/><Relationship Id="rId16" Type="http://schemas.openxmlformats.org/officeDocument/2006/relationships/diagramColors" Target="../diagrams/colors3.xml"/><Relationship Id="rId20" Type="http://schemas.openxmlformats.org/officeDocument/2006/relationships/diagramQuickStyle" Target="../diagrams/quickStyl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24" Type="http://schemas.openxmlformats.org/officeDocument/2006/relationships/diagramLayout" Target="../diagrams/layout5.xml"/><Relationship Id="rId5" Type="http://schemas.openxmlformats.org/officeDocument/2006/relationships/diagramQuickStyle" Target="../diagrams/quickStyle1.xml"/><Relationship Id="rId15" Type="http://schemas.openxmlformats.org/officeDocument/2006/relationships/diagramQuickStyle" Target="../diagrams/quickStyle3.xml"/><Relationship Id="rId23" Type="http://schemas.openxmlformats.org/officeDocument/2006/relationships/diagramData" Target="../diagrams/data5.xml"/><Relationship Id="rId10" Type="http://schemas.openxmlformats.org/officeDocument/2006/relationships/diagramQuickStyle" Target="../diagrams/quickStyle2.xml"/><Relationship Id="rId19" Type="http://schemas.openxmlformats.org/officeDocument/2006/relationships/diagramLayout" Target="../diagrams/layout4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Relationship Id="rId14" Type="http://schemas.openxmlformats.org/officeDocument/2006/relationships/diagramLayout" Target="../diagrams/layout3.xml"/><Relationship Id="rId22" Type="http://schemas.microsoft.com/office/2007/relationships/diagramDrawing" Target="../diagrams/drawing4.xml"/><Relationship Id="rId27" Type="http://schemas.microsoft.com/office/2007/relationships/diagramDrawing" Target="../diagrams/drawing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openxmlformats.org/officeDocument/2006/relationships/image" Target="../media/image14.JPG"/><Relationship Id="rId7" Type="http://schemas.openxmlformats.org/officeDocument/2006/relationships/diagramColors" Target="../diagrams/colors6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6.xml"/><Relationship Id="rId5" Type="http://schemas.openxmlformats.org/officeDocument/2006/relationships/diagramLayout" Target="../diagrams/layout6.xml"/><Relationship Id="rId4" Type="http://schemas.openxmlformats.org/officeDocument/2006/relationships/diagramData" Target="../diagrams/data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B4B4E59-EE40-4F54-B8EC-6D7D9C8C97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8666" y="663423"/>
            <a:ext cx="4794667" cy="5531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4055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0930531"/>
              </p:ext>
            </p:extLst>
          </p:nvPr>
        </p:nvGraphicFramePr>
        <p:xfrm>
          <a:off x="1217194" y="1356792"/>
          <a:ext cx="9753600" cy="2682240"/>
        </p:xfrm>
        <a:graphic>
          <a:graphicData uri="http://schemas.openxmlformats.org/drawingml/2006/table">
            <a:tbl>
              <a:tblPr/>
              <a:tblGrid>
                <a:gridCol w="2457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398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5627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92482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altLang="x-none" sz="2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Arial" charset="0"/>
                          <a:cs typeface="Gill Sans"/>
                        </a:rPr>
                        <a:t>Fiber</a:t>
                      </a:r>
                      <a:r>
                        <a:rPr kumimoji="0" lang="en-CA" altLang="x-none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Arial" charset="0"/>
                          <a:cs typeface="Gill Sans"/>
                        </a:rPr>
                        <a:t> Type</a:t>
                      </a:r>
                      <a:endParaRPr kumimoji="0" lang="en-CA" altLang="x-none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 pitchFamily="2" charset="0"/>
                        <a:ea typeface="Arial" charset="0"/>
                        <a:cs typeface="Gill Sans"/>
                      </a:endParaRPr>
                    </a:p>
                  </a:txBody>
                  <a:tcPr marL="51439" marR="51439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altLang="x-none" sz="2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Arial" charset="0"/>
                          <a:cs typeface="Gill Sans"/>
                        </a:rPr>
                        <a:t>Fiber</a:t>
                      </a:r>
                      <a:r>
                        <a:rPr kumimoji="0" lang="en-CA" altLang="x-none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Arial" charset="0"/>
                          <a:cs typeface="Gill Sans"/>
                        </a:rPr>
                        <a:t> characteristics</a:t>
                      </a:r>
                      <a:endParaRPr kumimoji="0" lang="en-CA" altLang="x-none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 pitchFamily="2" charset="0"/>
                        <a:ea typeface="Arial" charset="0"/>
                        <a:cs typeface="Gill Sans"/>
                      </a:endParaRPr>
                    </a:p>
                  </a:txBody>
                  <a:tcPr marL="51439" marR="51439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altLang="x-none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Arial" charset="0"/>
                          <a:cs typeface="Gill Sans"/>
                        </a:rPr>
                        <a:t>Associated stimuli</a:t>
                      </a:r>
                      <a:endParaRPr kumimoji="0" lang="en-CA" altLang="x-none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 pitchFamily="2" charset="0"/>
                        <a:ea typeface="Arial" charset="0"/>
                        <a:cs typeface="Gill Sans"/>
                      </a:endParaRPr>
                    </a:p>
                  </a:txBody>
                  <a:tcPr marL="51439" marR="51439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490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altLang="x-none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Arial" charset="0"/>
                          <a:cs typeface="Gill Sans"/>
                        </a:rPr>
                        <a:t>Aβ (beta)</a:t>
                      </a:r>
                    </a:p>
                  </a:txBody>
                  <a:tcPr marL="51439" marR="51439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altLang="x-none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Arial" charset="0"/>
                          <a:cs typeface="Gill Sans"/>
                        </a:rPr>
                        <a:t>Large, myelinated</a:t>
                      </a:r>
                    </a:p>
                  </a:txBody>
                  <a:tcPr marL="51439" marR="51439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altLang="x-non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Arial" charset="0"/>
                          <a:cs typeface="Gill Sans"/>
                        </a:rPr>
                        <a:t>Mechanical stimuli (touch)</a:t>
                      </a:r>
                    </a:p>
                  </a:txBody>
                  <a:tcPr marL="51439" marR="51439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4719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altLang="x-none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Helvetica" pitchFamily="2" charset="0"/>
                          <a:ea typeface="Arial" charset="0"/>
                          <a:cs typeface="Gill Sans"/>
                        </a:rPr>
                        <a:t>Aδ (delta)</a:t>
                      </a:r>
                    </a:p>
                  </a:txBody>
                  <a:tcPr marL="51439" marR="51439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altLang="x-none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Arial" charset="0"/>
                          <a:cs typeface="Gill Sans"/>
                        </a:rPr>
                        <a:t>Small, myelinated</a:t>
                      </a:r>
                    </a:p>
                  </a:txBody>
                  <a:tcPr marL="51439" marR="51439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altLang="x-none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Arial" charset="0"/>
                          <a:cs typeface="Gill Sans"/>
                        </a:rPr>
                        <a:t>Intense mechanical or </a:t>
                      </a:r>
                      <a:r>
                        <a:rPr kumimoji="0" lang="en-CA" altLang="x-none" sz="2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Arial" charset="0"/>
                          <a:cs typeface="Gill Sans"/>
                        </a:rPr>
                        <a:t>mechanothermal</a:t>
                      </a:r>
                      <a:r>
                        <a:rPr kumimoji="0" lang="en-CA" altLang="x-none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Arial" charset="0"/>
                          <a:cs typeface="Gill Sans"/>
                        </a:rPr>
                        <a:t> stimuli, </a:t>
                      </a:r>
                      <a:r>
                        <a:rPr kumimoji="0" lang="en-CA" altLang="x-none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Helvetica" pitchFamily="2" charset="0"/>
                          <a:ea typeface="Arial" charset="0"/>
                          <a:cs typeface="Gill Sans"/>
                        </a:rPr>
                        <a:t>fast pain</a:t>
                      </a:r>
                      <a:endParaRPr kumimoji="0" lang="en-CA" altLang="x-none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 pitchFamily="2" charset="0"/>
                        <a:ea typeface="Arial" charset="0"/>
                        <a:cs typeface="Gill Sans"/>
                      </a:endParaRPr>
                    </a:p>
                  </a:txBody>
                  <a:tcPr marL="51439" marR="51439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490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altLang="x-none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Helvetica" pitchFamily="2" charset="0"/>
                          <a:ea typeface="Arial" charset="0"/>
                          <a:cs typeface="Gill Sans"/>
                        </a:rPr>
                        <a:t>C</a:t>
                      </a:r>
                    </a:p>
                  </a:txBody>
                  <a:tcPr marL="51439" marR="51439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altLang="x-none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Arial" charset="0"/>
                          <a:cs typeface="Gill Sans"/>
                        </a:rPr>
                        <a:t>Small, unmyelinated</a:t>
                      </a:r>
                    </a:p>
                  </a:txBody>
                  <a:tcPr marL="51439" marR="51439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altLang="x-none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Arial" charset="0"/>
                          <a:cs typeface="Gill Sans"/>
                        </a:rPr>
                        <a:t>Heat, cold, </a:t>
                      </a:r>
                      <a:r>
                        <a:rPr kumimoji="0" lang="en-CA" altLang="x-none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Helvetica" pitchFamily="2" charset="0"/>
                          <a:ea typeface="Arial" charset="0"/>
                          <a:cs typeface="Gill Sans"/>
                        </a:rPr>
                        <a:t>slow pain</a:t>
                      </a:r>
                      <a:endParaRPr kumimoji="0" lang="en-CA" altLang="x-none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 pitchFamily="2" charset="0"/>
                        <a:ea typeface="Arial" charset="0"/>
                        <a:cs typeface="Gill Sans"/>
                      </a:endParaRPr>
                    </a:p>
                  </a:txBody>
                  <a:tcPr marL="51439" marR="51439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0" name="Rectangle 19"/>
          <p:cNvSpPr/>
          <p:nvPr/>
        </p:nvSpPr>
        <p:spPr>
          <a:xfrm>
            <a:off x="619626" y="79074"/>
            <a:ext cx="1094873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en-US" sz="3600" b="1" dirty="0">
                <a:solidFill>
                  <a:srgbClr val="7030A0"/>
                </a:solidFill>
                <a:latin typeface="Gill Sans" charset="0"/>
                <a:ea typeface="Gill Sans" charset="0"/>
                <a:cs typeface="Gill Sans" charset="0"/>
              </a:rPr>
              <a:t>Where were type C fibers mentioned?</a:t>
            </a:r>
          </a:p>
          <a:p>
            <a:pPr algn="ctr"/>
            <a:r>
              <a:rPr lang="en-US" sz="3600" b="1" dirty="0">
                <a:solidFill>
                  <a:srgbClr val="7030A0"/>
                </a:solidFill>
                <a:latin typeface="Gill Sans" charset="0"/>
              </a:rPr>
              <a:t>Dr. </a:t>
            </a:r>
            <a:r>
              <a:rPr lang="en-US" sz="3600" b="1" dirty="0" err="1">
                <a:solidFill>
                  <a:srgbClr val="7030A0"/>
                </a:solidFill>
                <a:latin typeface="Gill Sans" charset="0"/>
              </a:rPr>
              <a:t>Everling</a:t>
            </a:r>
            <a:r>
              <a:rPr lang="en-US" sz="3600" b="1" dirty="0">
                <a:solidFill>
                  <a:srgbClr val="7030A0"/>
                </a:solidFill>
                <a:latin typeface="Gill Sans" charset="0"/>
              </a:rPr>
              <a:t>, Lecture 2, Slide 23</a:t>
            </a:r>
            <a:endParaRPr lang="en-US" sz="3600" b="1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19419" y="4160088"/>
            <a:ext cx="6553162" cy="2333334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6988102" y="6336657"/>
            <a:ext cx="2857588" cy="4422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23790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493CD9-321C-40C9-9494-CFE831AD89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CA" sz="4400" b="1" dirty="0">
                <a:solidFill>
                  <a:srgbClr val="4F2683"/>
                </a:solidFill>
                <a:latin typeface="+mn-lt"/>
              </a:rPr>
              <a:t>Learning Catalytic Question</a:t>
            </a:r>
            <a:endParaRPr lang="en-CA" sz="5400" b="1" dirty="0">
              <a:solidFill>
                <a:srgbClr val="4F2683"/>
              </a:solidFill>
              <a:latin typeface="+mn-l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5F65BB8-E734-49B4-AD01-CD9DA72F20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204" y="6091014"/>
            <a:ext cx="2905683" cy="694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1845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493CD9-321C-40C9-9494-CFE831AD89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b="1" dirty="0">
                <a:solidFill>
                  <a:srgbClr val="4F2683"/>
                </a:solidFill>
                <a:latin typeface="+mn-lt"/>
              </a:rPr>
              <a:t>Motor Physiology: The Cerebellum and Basal Ganglia </a:t>
            </a:r>
            <a:endParaRPr lang="en-CA" sz="5400" b="1" dirty="0">
              <a:solidFill>
                <a:srgbClr val="4F2683"/>
              </a:solidFill>
              <a:latin typeface="+mn-l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5F65BB8-E734-49B4-AD01-CD9DA72F20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204" y="6091014"/>
            <a:ext cx="2905683" cy="694967"/>
          </a:xfrm>
          <a:prstGeom prst="rect">
            <a:avLst/>
          </a:prstGeom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41E30B57-141A-42DC-B419-BCFCDB3A53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>
            <a:normAutofit/>
          </a:bodyPr>
          <a:lstStyle/>
          <a:p>
            <a:r>
              <a:rPr lang="en-US" sz="2800" dirty="0"/>
              <a:t>Chapter 3: Dr. </a:t>
            </a:r>
            <a:r>
              <a:rPr lang="en-US" sz="2800" dirty="0" err="1"/>
              <a:t>Everling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3703424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289FF-BCE4-4704-8E35-325DDF40F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9662"/>
            <a:ext cx="10515600" cy="109791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Cerebellum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504490-203F-4C81-BA91-C9DBC4D311D1}"/>
              </a:ext>
            </a:extLst>
          </p:cNvPr>
          <p:cNvSpPr/>
          <p:nvPr/>
        </p:nvSpPr>
        <p:spPr>
          <a:xfrm>
            <a:off x="0" y="6015788"/>
            <a:ext cx="12192000" cy="842211"/>
          </a:xfrm>
          <a:prstGeom prst="rect">
            <a:avLst/>
          </a:prstGeom>
          <a:solidFill>
            <a:srgbClr val="4F2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D8F3A-AD09-4BBB-A04C-73C1726F3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3" y="6092405"/>
            <a:ext cx="2905683" cy="688976"/>
          </a:xfrm>
          <a:prstGeom prst="rect">
            <a:avLst/>
          </a:prstGeom>
        </p:spPr>
      </p:pic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63136C10-B184-41BA-808F-EBC4D3D024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374194"/>
            <a:ext cx="5627590" cy="4564976"/>
          </a:xfrm>
        </p:spPr>
        <p:txBody>
          <a:bodyPr>
            <a:normAutofit/>
          </a:bodyPr>
          <a:lstStyle/>
          <a:p>
            <a:r>
              <a:rPr lang="en-US" sz="2600" dirty="0">
                <a:solidFill>
                  <a:srgbClr val="FF0000"/>
                </a:solidFill>
              </a:rPr>
              <a:t>Function</a:t>
            </a:r>
            <a:r>
              <a:rPr lang="en-US" sz="2600" dirty="0"/>
              <a:t>: evaluates difference between intended and actual movement action</a:t>
            </a:r>
          </a:p>
          <a:p>
            <a:r>
              <a:rPr lang="en-US" sz="2600" dirty="0"/>
              <a:t>Cortex, brain stem and spinal cord send signals </a:t>
            </a:r>
            <a:r>
              <a:rPr lang="en-US" sz="2600" dirty="0">
                <a:solidFill>
                  <a:srgbClr val="FF0000"/>
                </a:solidFill>
              </a:rPr>
              <a:t>TOWARDS</a:t>
            </a:r>
          </a:p>
          <a:p>
            <a:r>
              <a:rPr lang="en-US" sz="2600" dirty="0"/>
              <a:t>Cerebellum sends signals </a:t>
            </a:r>
            <a:r>
              <a:rPr lang="en-US" sz="2600" dirty="0">
                <a:solidFill>
                  <a:srgbClr val="FF0000"/>
                </a:solidFill>
              </a:rPr>
              <a:t>BACK</a:t>
            </a:r>
            <a:r>
              <a:rPr lang="en-US" sz="2600" dirty="0"/>
              <a:t>, however these can be modified for motor learning</a:t>
            </a:r>
          </a:p>
          <a:p>
            <a:endParaRPr lang="en-US" sz="2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2B7FACF-D462-4E9D-B3A7-CE11BFC0BE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3862" y="1297577"/>
            <a:ext cx="3685644" cy="3318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7496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289FF-BCE4-4704-8E35-325DDF40F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9662"/>
            <a:ext cx="10515600" cy="109791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Cerebellum Circuit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504490-203F-4C81-BA91-C9DBC4D311D1}"/>
              </a:ext>
            </a:extLst>
          </p:cNvPr>
          <p:cNvSpPr/>
          <p:nvPr/>
        </p:nvSpPr>
        <p:spPr>
          <a:xfrm>
            <a:off x="0" y="6015788"/>
            <a:ext cx="12192000" cy="842211"/>
          </a:xfrm>
          <a:prstGeom prst="rect">
            <a:avLst/>
          </a:prstGeom>
          <a:solidFill>
            <a:srgbClr val="4F2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D8F3A-AD09-4BBB-A04C-73C1726F3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3" y="6092405"/>
            <a:ext cx="2905683" cy="688976"/>
          </a:xfrm>
          <a:prstGeom prst="rect">
            <a:avLst/>
          </a:prstGeom>
        </p:spPr>
      </p:pic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63136C10-B184-41BA-808F-EBC4D3D024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374194"/>
            <a:ext cx="5627590" cy="45649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dirty="0"/>
              <a:t>Two inputs:</a:t>
            </a:r>
          </a:p>
          <a:p>
            <a:pPr lvl="1"/>
            <a:r>
              <a:rPr lang="en-US" sz="2200" dirty="0">
                <a:solidFill>
                  <a:srgbClr val="FF0000"/>
                </a:solidFill>
              </a:rPr>
              <a:t>Mossy fibers</a:t>
            </a:r>
            <a:r>
              <a:rPr lang="en-US" sz="2200" dirty="0"/>
              <a:t>: Synapse on granule cells.</a:t>
            </a:r>
          </a:p>
          <a:p>
            <a:pPr lvl="2"/>
            <a:r>
              <a:rPr lang="en-US" sz="1800" dirty="0"/>
              <a:t>Axons of granule cells form parallel fibers which synapse on Purkinje cells</a:t>
            </a:r>
          </a:p>
          <a:p>
            <a:pPr lvl="1"/>
            <a:r>
              <a:rPr lang="en-US" sz="2200" dirty="0">
                <a:solidFill>
                  <a:srgbClr val="FF0000"/>
                </a:solidFill>
              </a:rPr>
              <a:t>Climbing fibers</a:t>
            </a:r>
            <a:r>
              <a:rPr lang="en-US" sz="2200" dirty="0"/>
              <a:t>: Synapse directly on Purkinje cells.</a:t>
            </a:r>
          </a:p>
          <a:p>
            <a:r>
              <a:rPr lang="en-US" sz="2600" dirty="0"/>
              <a:t>Mossy and climbing fibers excite </a:t>
            </a:r>
            <a:r>
              <a:rPr lang="en-US" sz="2600" dirty="0" err="1"/>
              <a:t>Purkinjie</a:t>
            </a:r>
            <a:r>
              <a:rPr lang="en-US" sz="2600" dirty="0"/>
              <a:t> cells, which provide cerebellum output through inhibition</a:t>
            </a:r>
          </a:p>
          <a:p>
            <a:endParaRPr lang="en-US" sz="2600" dirty="0"/>
          </a:p>
        </p:txBody>
      </p:sp>
      <p:pic>
        <p:nvPicPr>
          <p:cNvPr id="7" name="fig9.jpg">
            <a:extLst>
              <a:ext uri="{FF2B5EF4-FFF2-40B4-BE49-F238E27FC236}">
                <a16:creationId xmlns:a16="http://schemas.microsoft.com/office/drawing/2014/main" id="{D5066047-CCB0-4471-B9CB-0DFF381D627D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8448115" y="1255106"/>
            <a:ext cx="2905684" cy="3693829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6973491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289FF-BCE4-4704-8E35-325DDF40F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9662"/>
            <a:ext cx="10515600" cy="109791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Basal Ganglia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504490-203F-4C81-BA91-C9DBC4D311D1}"/>
              </a:ext>
            </a:extLst>
          </p:cNvPr>
          <p:cNvSpPr/>
          <p:nvPr/>
        </p:nvSpPr>
        <p:spPr>
          <a:xfrm>
            <a:off x="0" y="6015788"/>
            <a:ext cx="12192000" cy="842211"/>
          </a:xfrm>
          <a:prstGeom prst="rect">
            <a:avLst/>
          </a:prstGeom>
          <a:solidFill>
            <a:srgbClr val="4F2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D8F3A-AD09-4BBB-A04C-73C1726F3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3" y="6092405"/>
            <a:ext cx="2905683" cy="688976"/>
          </a:xfrm>
          <a:prstGeom prst="rect">
            <a:avLst/>
          </a:prstGeom>
        </p:spPr>
      </p:pic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63136C10-B184-41BA-808F-EBC4D3D024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4194"/>
            <a:ext cx="6717631" cy="4564976"/>
          </a:xfrm>
        </p:spPr>
        <p:txBody>
          <a:bodyPr>
            <a:normAutofit/>
          </a:bodyPr>
          <a:lstStyle/>
          <a:p>
            <a:r>
              <a:rPr lang="en-US" sz="2600" dirty="0">
                <a:solidFill>
                  <a:srgbClr val="FF0000"/>
                </a:solidFill>
              </a:rPr>
              <a:t>Function</a:t>
            </a:r>
            <a:r>
              <a:rPr lang="en-US" sz="2600" dirty="0"/>
              <a:t>: regulating and planning movements</a:t>
            </a:r>
          </a:p>
          <a:p>
            <a:r>
              <a:rPr lang="en-US" sz="2600" dirty="0"/>
              <a:t>Cortex send signals </a:t>
            </a:r>
            <a:r>
              <a:rPr lang="en-US" sz="2600" dirty="0">
                <a:solidFill>
                  <a:srgbClr val="FF0000"/>
                </a:solidFill>
              </a:rPr>
              <a:t>TOWARDS</a:t>
            </a:r>
          </a:p>
          <a:p>
            <a:r>
              <a:rPr lang="en-US" sz="2600" dirty="0"/>
              <a:t>Basal ganglia sends signals </a:t>
            </a:r>
            <a:r>
              <a:rPr lang="en-US" sz="2600" dirty="0">
                <a:solidFill>
                  <a:srgbClr val="FF0000"/>
                </a:solidFill>
              </a:rPr>
              <a:t>BACK </a:t>
            </a:r>
            <a:r>
              <a:rPr lang="en-US" sz="2600" dirty="0"/>
              <a:t>through the thalamus</a:t>
            </a:r>
          </a:p>
          <a:p>
            <a:pPr marL="0" indent="0">
              <a:buNone/>
            </a:pPr>
            <a:r>
              <a:rPr lang="en-US" sz="2600" dirty="0"/>
              <a:t>Two main functions</a:t>
            </a:r>
          </a:p>
          <a:p>
            <a:pPr marL="971550" lvl="1" indent="-514350">
              <a:buAutoNum type="arabicPeriod"/>
            </a:pPr>
            <a:r>
              <a:rPr lang="en-US" sz="2200" dirty="0"/>
              <a:t>Production of movement – </a:t>
            </a:r>
            <a:r>
              <a:rPr lang="en-US" sz="2200" dirty="0">
                <a:solidFill>
                  <a:srgbClr val="FF0000"/>
                </a:solidFill>
              </a:rPr>
              <a:t>direct pathway</a:t>
            </a:r>
          </a:p>
          <a:p>
            <a:pPr marL="971550" lvl="1" indent="-514350">
              <a:buAutoNum type="arabicPeriod"/>
            </a:pPr>
            <a:r>
              <a:rPr lang="en-US" sz="2200" dirty="0"/>
              <a:t>Inhibition of movement – </a:t>
            </a:r>
            <a:r>
              <a:rPr lang="en-US" sz="2200" dirty="0">
                <a:solidFill>
                  <a:srgbClr val="FF0000"/>
                </a:solidFill>
              </a:rPr>
              <a:t>indirect pathway</a:t>
            </a:r>
          </a:p>
          <a:p>
            <a:pPr marL="514350" indent="-514350">
              <a:buAutoNum type="arabicPeriod"/>
            </a:pPr>
            <a:endParaRPr lang="en-US" sz="2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6B12B70-B3D8-43F1-8597-DE961F90FC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3544" y="1792183"/>
            <a:ext cx="3555716" cy="3273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3694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289FF-BCE4-4704-8E35-325DDF40F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9662"/>
            <a:ext cx="10515600" cy="109791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Basal Ganglia Circuit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504490-203F-4C81-BA91-C9DBC4D311D1}"/>
              </a:ext>
            </a:extLst>
          </p:cNvPr>
          <p:cNvSpPr/>
          <p:nvPr/>
        </p:nvSpPr>
        <p:spPr>
          <a:xfrm>
            <a:off x="0" y="6015788"/>
            <a:ext cx="12192000" cy="842211"/>
          </a:xfrm>
          <a:prstGeom prst="rect">
            <a:avLst/>
          </a:prstGeom>
          <a:solidFill>
            <a:srgbClr val="4F2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D8F3A-AD09-4BBB-A04C-73C1726F3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3" y="6092405"/>
            <a:ext cx="2905683" cy="688976"/>
          </a:xfrm>
          <a:prstGeom prst="rect">
            <a:avLst/>
          </a:prstGeom>
        </p:spPr>
      </p:pic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63136C10-B184-41BA-808F-EBC4D3D024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374194"/>
            <a:ext cx="5899484" cy="4564976"/>
          </a:xfrm>
        </p:spPr>
        <p:txBody>
          <a:bodyPr>
            <a:normAutofit fontScale="85000" lnSpcReduction="20000"/>
          </a:bodyPr>
          <a:lstStyle/>
          <a:p>
            <a:r>
              <a:rPr lang="en-US" sz="2600" dirty="0"/>
              <a:t>Cerebral cortex sends excitatory signals to striatum (caudate + putamen)</a:t>
            </a:r>
          </a:p>
          <a:p>
            <a:r>
              <a:rPr lang="en-US" sz="2600" dirty="0"/>
              <a:t>Direct pathway (movement):</a:t>
            </a:r>
          </a:p>
          <a:p>
            <a:pPr lvl="1">
              <a:buClr>
                <a:schemeClr val="tx1"/>
              </a:buClr>
            </a:pPr>
            <a:r>
              <a:rPr lang="en-US" sz="2200" dirty="0">
                <a:solidFill>
                  <a:srgbClr val="FF0000"/>
                </a:solidFill>
              </a:rPr>
              <a:t>striatum</a:t>
            </a:r>
            <a:r>
              <a:rPr lang="en-US" sz="2200" dirty="0"/>
              <a:t> inhibitory projections to </a:t>
            </a:r>
            <a:r>
              <a:rPr lang="en-US" sz="2200" dirty="0">
                <a:solidFill>
                  <a:srgbClr val="FF0000"/>
                </a:solidFill>
              </a:rPr>
              <a:t>globus pallidus internal</a:t>
            </a:r>
          </a:p>
          <a:p>
            <a:pPr lvl="1">
              <a:buClr>
                <a:schemeClr val="tx1"/>
              </a:buClr>
            </a:pPr>
            <a:r>
              <a:rPr lang="en-US" sz="2200" dirty="0">
                <a:solidFill>
                  <a:srgbClr val="FF0000"/>
                </a:solidFill>
              </a:rPr>
              <a:t>globus pallidus inhibitory</a:t>
            </a:r>
            <a:r>
              <a:rPr lang="en-US" sz="2200" dirty="0"/>
              <a:t> projections to </a:t>
            </a:r>
            <a:r>
              <a:rPr lang="en-US" sz="2200" dirty="0">
                <a:solidFill>
                  <a:srgbClr val="FF0000"/>
                </a:solidFill>
              </a:rPr>
              <a:t>thalamus</a:t>
            </a:r>
          </a:p>
          <a:p>
            <a:r>
              <a:rPr lang="en-US" sz="2600" dirty="0"/>
              <a:t>Indirect pathway (Inhibit movement):</a:t>
            </a:r>
          </a:p>
          <a:p>
            <a:pPr lvl="1">
              <a:buClr>
                <a:schemeClr val="tx1"/>
              </a:buClr>
            </a:pPr>
            <a:r>
              <a:rPr lang="en-US" sz="2200" dirty="0">
                <a:solidFill>
                  <a:srgbClr val="FF0000"/>
                </a:solidFill>
              </a:rPr>
              <a:t>striatum</a:t>
            </a:r>
            <a:r>
              <a:rPr lang="en-US" sz="2200" dirty="0"/>
              <a:t> inhibitory projections to </a:t>
            </a:r>
            <a:r>
              <a:rPr lang="en-US" sz="2200" dirty="0">
                <a:solidFill>
                  <a:srgbClr val="FF0000"/>
                </a:solidFill>
              </a:rPr>
              <a:t>globus pallidus external</a:t>
            </a:r>
          </a:p>
          <a:p>
            <a:pPr lvl="1">
              <a:buClr>
                <a:schemeClr val="tx1"/>
              </a:buClr>
            </a:pPr>
            <a:r>
              <a:rPr lang="en-US" sz="2200" dirty="0">
                <a:solidFill>
                  <a:srgbClr val="FF0000"/>
                </a:solidFill>
              </a:rPr>
              <a:t>globus pallidus external </a:t>
            </a:r>
            <a:r>
              <a:rPr lang="en-US" sz="2200" dirty="0"/>
              <a:t>inhibitory projections to </a:t>
            </a:r>
            <a:r>
              <a:rPr lang="en-US" sz="2200" dirty="0">
                <a:solidFill>
                  <a:srgbClr val="FF0000"/>
                </a:solidFill>
              </a:rPr>
              <a:t>subthalamic nucleus</a:t>
            </a:r>
          </a:p>
          <a:p>
            <a:pPr lvl="1">
              <a:buClr>
                <a:schemeClr val="tx1"/>
              </a:buClr>
            </a:pPr>
            <a:r>
              <a:rPr lang="en-US" sz="2200" dirty="0">
                <a:solidFill>
                  <a:srgbClr val="FF0000"/>
                </a:solidFill>
              </a:rPr>
              <a:t>subthalmic nucleus</a:t>
            </a:r>
            <a:r>
              <a:rPr lang="en-US" sz="2200" dirty="0"/>
              <a:t> excitatory projections to </a:t>
            </a:r>
            <a:r>
              <a:rPr lang="en-US" sz="2200" dirty="0">
                <a:solidFill>
                  <a:srgbClr val="FF0000"/>
                </a:solidFill>
              </a:rPr>
              <a:t>globus pallidus internal</a:t>
            </a:r>
          </a:p>
          <a:p>
            <a:pPr>
              <a:buClr>
                <a:schemeClr val="tx1"/>
              </a:buClr>
            </a:pPr>
            <a:r>
              <a:rPr lang="en-US" sz="2600" dirty="0">
                <a:solidFill>
                  <a:srgbClr val="FF0000"/>
                </a:solidFill>
              </a:rPr>
              <a:t>globus pallidus internal</a:t>
            </a:r>
            <a:r>
              <a:rPr lang="en-US" sz="2600" dirty="0"/>
              <a:t> inhibitory projections to </a:t>
            </a:r>
            <a:r>
              <a:rPr lang="en-US" sz="2600" dirty="0">
                <a:solidFill>
                  <a:srgbClr val="FF0000"/>
                </a:solidFill>
              </a:rPr>
              <a:t>thalamus</a:t>
            </a:r>
          </a:p>
          <a:p>
            <a:pPr>
              <a:buClr>
                <a:schemeClr val="tx1"/>
              </a:buClr>
            </a:pPr>
            <a:r>
              <a:rPr lang="en-US" sz="2600" dirty="0">
                <a:solidFill>
                  <a:srgbClr val="FF0000"/>
                </a:solidFill>
              </a:rPr>
              <a:t>thalamus</a:t>
            </a:r>
            <a:r>
              <a:rPr lang="en-US" sz="2600" dirty="0"/>
              <a:t> excitatory projections to </a:t>
            </a:r>
            <a:r>
              <a:rPr lang="en-US" sz="2600" dirty="0">
                <a:solidFill>
                  <a:srgbClr val="FF0000"/>
                </a:solidFill>
              </a:rPr>
              <a:t>cortex</a:t>
            </a:r>
          </a:p>
        </p:txBody>
      </p:sp>
      <p:pic>
        <p:nvPicPr>
          <p:cNvPr id="8" name="Picture 7" descr="A picture containing clock&#10;&#10;Description automatically generated">
            <a:extLst>
              <a:ext uri="{FF2B5EF4-FFF2-40B4-BE49-F238E27FC236}">
                <a16:creationId xmlns:a16="http://schemas.microsoft.com/office/drawing/2014/main" id="{4511CA86-FC24-42AD-9C7D-8C7BC6D769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7685" y="2192896"/>
            <a:ext cx="5147949" cy="2472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465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289FF-BCE4-4704-8E35-325DDF40F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9662"/>
            <a:ext cx="10515600" cy="109791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Less Dopamine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504490-203F-4C81-BA91-C9DBC4D311D1}"/>
              </a:ext>
            </a:extLst>
          </p:cNvPr>
          <p:cNvSpPr/>
          <p:nvPr/>
        </p:nvSpPr>
        <p:spPr>
          <a:xfrm>
            <a:off x="0" y="6015788"/>
            <a:ext cx="12192000" cy="842211"/>
          </a:xfrm>
          <a:prstGeom prst="rect">
            <a:avLst/>
          </a:prstGeom>
          <a:solidFill>
            <a:srgbClr val="4F2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D8F3A-AD09-4BBB-A04C-73C1726F3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3" y="6092405"/>
            <a:ext cx="2905683" cy="688976"/>
          </a:xfrm>
          <a:prstGeom prst="rect">
            <a:avLst/>
          </a:prstGeom>
        </p:spPr>
      </p:pic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63136C10-B184-41BA-808F-EBC4D3D024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374194"/>
            <a:ext cx="5899484" cy="4564976"/>
          </a:xfrm>
        </p:spPr>
        <p:txBody>
          <a:bodyPr>
            <a:normAutofit fontScale="92500" lnSpcReduction="20000"/>
          </a:bodyPr>
          <a:lstStyle/>
          <a:p>
            <a:r>
              <a:rPr lang="en-US" sz="2600" dirty="0"/>
              <a:t>Less dopamine from substantia </a:t>
            </a:r>
            <a:r>
              <a:rPr lang="en-US" sz="2600" dirty="0" err="1"/>
              <a:t>nigra</a:t>
            </a:r>
            <a:r>
              <a:rPr lang="en-US" sz="2600" dirty="0"/>
              <a:t> pars compacta </a:t>
            </a:r>
          </a:p>
          <a:p>
            <a:r>
              <a:rPr lang="en-US" sz="2600" dirty="0"/>
              <a:t>Direct pathway DE-ACTIVATED:</a:t>
            </a:r>
          </a:p>
          <a:p>
            <a:pPr lvl="1">
              <a:buClr>
                <a:schemeClr val="tx1"/>
              </a:buClr>
            </a:pPr>
            <a:r>
              <a:rPr lang="en-US" sz="2200" dirty="0">
                <a:solidFill>
                  <a:srgbClr val="FF0000"/>
                </a:solidFill>
              </a:rPr>
              <a:t>striatum</a:t>
            </a:r>
            <a:r>
              <a:rPr lang="en-US" sz="2200" dirty="0"/>
              <a:t> will not inhibit the </a:t>
            </a:r>
            <a:r>
              <a:rPr lang="en-US" sz="2200" dirty="0">
                <a:solidFill>
                  <a:srgbClr val="FF0000"/>
                </a:solidFill>
              </a:rPr>
              <a:t>globus pallidus internal</a:t>
            </a:r>
          </a:p>
          <a:p>
            <a:r>
              <a:rPr lang="en-US" sz="2600" dirty="0"/>
              <a:t>Indirect pathway ACTIVATED:</a:t>
            </a:r>
          </a:p>
          <a:p>
            <a:pPr lvl="1">
              <a:buClr>
                <a:schemeClr val="tx1"/>
              </a:buClr>
            </a:pPr>
            <a:r>
              <a:rPr lang="en-US" sz="2200" dirty="0">
                <a:solidFill>
                  <a:srgbClr val="FF0000"/>
                </a:solidFill>
              </a:rPr>
              <a:t>striatum</a:t>
            </a:r>
            <a:r>
              <a:rPr lang="en-US" sz="2200" dirty="0"/>
              <a:t> will inhibit </a:t>
            </a:r>
            <a:r>
              <a:rPr lang="en-US" sz="2200" dirty="0">
                <a:solidFill>
                  <a:srgbClr val="FF0000"/>
                </a:solidFill>
              </a:rPr>
              <a:t>globus pallidus external</a:t>
            </a:r>
          </a:p>
          <a:p>
            <a:pPr lvl="1">
              <a:buClr>
                <a:schemeClr val="tx1"/>
              </a:buClr>
            </a:pPr>
            <a:r>
              <a:rPr lang="en-US" sz="2200" dirty="0">
                <a:solidFill>
                  <a:srgbClr val="FF0000"/>
                </a:solidFill>
              </a:rPr>
              <a:t>globus pallidus external </a:t>
            </a:r>
            <a:r>
              <a:rPr lang="en-US" sz="2200" dirty="0"/>
              <a:t>will no longer inhibit the </a:t>
            </a:r>
            <a:r>
              <a:rPr lang="en-US" sz="2200" dirty="0">
                <a:solidFill>
                  <a:srgbClr val="FF0000"/>
                </a:solidFill>
              </a:rPr>
              <a:t>subthalamic nucleus</a:t>
            </a:r>
          </a:p>
          <a:p>
            <a:pPr lvl="1">
              <a:buClr>
                <a:schemeClr val="tx1"/>
              </a:buClr>
            </a:pPr>
            <a:r>
              <a:rPr lang="en-US" sz="2200" dirty="0">
                <a:solidFill>
                  <a:srgbClr val="FF0000"/>
                </a:solidFill>
              </a:rPr>
              <a:t>subthalmic nucleus</a:t>
            </a:r>
            <a:r>
              <a:rPr lang="en-US" sz="2200" dirty="0"/>
              <a:t> will cause excitation of </a:t>
            </a:r>
            <a:r>
              <a:rPr lang="en-US" sz="2200" dirty="0">
                <a:solidFill>
                  <a:srgbClr val="FF0000"/>
                </a:solidFill>
              </a:rPr>
              <a:t>globus pallidus internal</a:t>
            </a:r>
          </a:p>
          <a:p>
            <a:pPr>
              <a:buClr>
                <a:schemeClr val="tx1"/>
              </a:buClr>
            </a:pPr>
            <a:r>
              <a:rPr lang="en-US" sz="2600" dirty="0">
                <a:solidFill>
                  <a:srgbClr val="FF0000"/>
                </a:solidFill>
              </a:rPr>
              <a:t>globus pallidus internal</a:t>
            </a:r>
            <a:r>
              <a:rPr lang="en-US" sz="2600" dirty="0"/>
              <a:t> inhibits the </a:t>
            </a:r>
            <a:r>
              <a:rPr lang="en-US" sz="2600" dirty="0">
                <a:solidFill>
                  <a:srgbClr val="FF0000"/>
                </a:solidFill>
              </a:rPr>
              <a:t>thalamus</a:t>
            </a:r>
          </a:p>
          <a:p>
            <a:pPr>
              <a:buClr>
                <a:schemeClr val="tx1"/>
              </a:buClr>
            </a:pPr>
            <a:r>
              <a:rPr lang="en-US" sz="2600" dirty="0">
                <a:solidFill>
                  <a:srgbClr val="FF0000"/>
                </a:solidFill>
              </a:rPr>
              <a:t>thalamus</a:t>
            </a:r>
            <a:r>
              <a:rPr lang="en-US" sz="2600" dirty="0"/>
              <a:t> will no longer excite the </a:t>
            </a:r>
            <a:r>
              <a:rPr lang="en-US" sz="2600" dirty="0">
                <a:solidFill>
                  <a:srgbClr val="FF0000"/>
                </a:solidFill>
              </a:rPr>
              <a:t>cortex</a:t>
            </a:r>
          </a:p>
          <a:p>
            <a:pPr>
              <a:buClr>
                <a:schemeClr val="tx1"/>
              </a:buClr>
            </a:pPr>
            <a:r>
              <a:rPr lang="en-US" sz="2600" dirty="0">
                <a:solidFill>
                  <a:srgbClr val="FF0000"/>
                </a:solidFill>
              </a:rPr>
              <a:t>Movement inhibited</a:t>
            </a:r>
          </a:p>
        </p:txBody>
      </p:sp>
      <p:pic>
        <p:nvPicPr>
          <p:cNvPr id="7" name="Picture 6" descr="A picture containing clock&#10;&#10;Description automatically generated">
            <a:extLst>
              <a:ext uri="{FF2B5EF4-FFF2-40B4-BE49-F238E27FC236}">
                <a16:creationId xmlns:a16="http://schemas.microsoft.com/office/drawing/2014/main" id="{7E078DCD-CFEB-43DA-8435-A241440E39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7685" y="2192896"/>
            <a:ext cx="5147949" cy="2472207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764C8B2-7737-449A-BB5B-7D83ED7D77EA}"/>
              </a:ext>
            </a:extLst>
          </p:cNvPr>
          <p:cNvCxnSpPr/>
          <p:nvPr/>
        </p:nvCxnSpPr>
        <p:spPr>
          <a:xfrm>
            <a:off x="8135353" y="3428999"/>
            <a:ext cx="318836" cy="37297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6C0DF01-22CC-4F1C-811B-8D1E3FB004B8}"/>
              </a:ext>
            </a:extLst>
          </p:cNvPr>
          <p:cNvCxnSpPr>
            <a:cxnSpLocks/>
          </p:cNvCxnSpPr>
          <p:nvPr/>
        </p:nvCxnSpPr>
        <p:spPr>
          <a:xfrm flipH="1">
            <a:off x="8135353" y="3428998"/>
            <a:ext cx="318836" cy="37297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9840F61-F030-4D23-A50C-38958AE9D2B4}"/>
              </a:ext>
            </a:extLst>
          </p:cNvPr>
          <p:cNvCxnSpPr/>
          <p:nvPr/>
        </p:nvCxnSpPr>
        <p:spPr>
          <a:xfrm>
            <a:off x="7634038" y="3836495"/>
            <a:ext cx="920416" cy="336886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F70AB70-7A1E-4A37-BAB8-32FDBB66BD27}"/>
              </a:ext>
            </a:extLst>
          </p:cNvPr>
          <p:cNvCxnSpPr/>
          <p:nvPr/>
        </p:nvCxnSpPr>
        <p:spPr>
          <a:xfrm>
            <a:off x="9970169" y="3942348"/>
            <a:ext cx="318836" cy="37297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C560D08-D921-453F-B0B9-11E2C5B9B94C}"/>
              </a:ext>
            </a:extLst>
          </p:cNvPr>
          <p:cNvCxnSpPr>
            <a:cxnSpLocks/>
          </p:cNvCxnSpPr>
          <p:nvPr/>
        </p:nvCxnSpPr>
        <p:spPr>
          <a:xfrm flipH="1">
            <a:off x="9970169" y="3942347"/>
            <a:ext cx="318836" cy="37297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41F1DFF-40BC-4E63-9F5E-A385CBDC2850}"/>
              </a:ext>
            </a:extLst>
          </p:cNvPr>
          <p:cNvCxnSpPr>
            <a:cxnSpLocks/>
          </p:cNvCxnSpPr>
          <p:nvPr/>
        </p:nvCxnSpPr>
        <p:spPr>
          <a:xfrm flipH="1">
            <a:off x="8049126" y="4319911"/>
            <a:ext cx="505328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89356D7-FC07-4A76-BD96-0E1EDB5D05DF}"/>
              </a:ext>
            </a:extLst>
          </p:cNvPr>
          <p:cNvCxnSpPr>
            <a:cxnSpLocks/>
          </p:cNvCxnSpPr>
          <p:nvPr/>
        </p:nvCxnSpPr>
        <p:spPr>
          <a:xfrm flipH="1">
            <a:off x="9410700" y="3668714"/>
            <a:ext cx="505328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9D7093D-64A6-4E37-8789-654AEDFE93D0}"/>
              </a:ext>
            </a:extLst>
          </p:cNvPr>
          <p:cNvCxnSpPr/>
          <p:nvPr/>
        </p:nvCxnSpPr>
        <p:spPr>
          <a:xfrm>
            <a:off x="6702595" y="3428209"/>
            <a:ext cx="318836" cy="37297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731F123-948F-4110-AA7F-F27EE9E4241C}"/>
              </a:ext>
            </a:extLst>
          </p:cNvPr>
          <p:cNvCxnSpPr>
            <a:cxnSpLocks/>
          </p:cNvCxnSpPr>
          <p:nvPr/>
        </p:nvCxnSpPr>
        <p:spPr>
          <a:xfrm flipH="1">
            <a:off x="6702595" y="3428208"/>
            <a:ext cx="318836" cy="37297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0808666-2042-4D22-93F9-39B2EE488563}"/>
              </a:ext>
            </a:extLst>
          </p:cNvPr>
          <p:cNvCxnSpPr/>
          <p:nvPr/>
        </p:nvCxnSpPr>
        <p:spPr>
          <a:xfrm>
            <a:off x="10802353" y="3428209"/>
            <a:ext cx="318836" cy="37297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878D808-FE91-43AE-9608-162051426BDF}"/>
              </a:ext>
            </a:extLst>
          </p:cNvPr>
          <p:cNvCxnSpPr>
            <a:cxnSpLocks/>
          </p:cNvCxnSpPr>
          <p:nvPr/>
        </p:nvCxnSpPr>
        <p:spPr>
          <a:xfrm flipH="1">
            <a:off x="10802353" y="3428208"/>
            <a:ext cx="318836" cy="37297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668893D-937B-43B5-8969-B4DC48C5634E}"/>
              </a:ext>
            </a:extLst>
          </p:cNvPr>
          <p:cNvCxnSpPr/>
          <p:nvPr/>
        </p:nvCxnSpPr>
        <p:spPr>
          <a:xfrm>
            <a:off x="10020226" y="2524621"/>
            <a:ext cx="318836" cy="37297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B977D97-EA47-4D05-85A3-7ADDE7675184}"/>
              </a:ext>
            </a:extLst>
          </p:cNvPr>
          <p:cNvCxnSpPr>
            <a:cxnSpLocks/>
          </p:cNvCxnSpPr>
          <p:nvPr/>
        </p:nvCxnSpPr>
        <p:spPr>
          <a:xfrm flipH="1">
            <a:off x="10020226" y="2524620"/>
            <a:ext cx="318836" cy="37297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213F8793-E8A2-47B8-BF16-50D991EC400E}"/>
              </a:ext>
            </a:extLst>
          </p:cNvPr>
          <p:cNvSpPr txBox="1"/>
          <p:nvPr/>
        </p:nvSpPr>
        <p:spPr>
          <a:xfrm>
            <a:off x="8191652" y="2137091"/>
            <a:ext cx="160011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Less dopamine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92063A5-1942-4CCD-819B-71D2E87EAB39}"/>
              </a:ext>
            </a:extLst>
          </p:cNvPr>
          <p:cNvCxnSpPr>
            <a:cxnSpLocks/>
          </p:cNvCxnSpPr>
          <p:nvPr/>
        </p:nvCxnSpPr>
        <p:spPr>
          <a:xfrm>
            <a:off x="9049753" y="5093800"/>
            <a:ext cx="516278" cy="0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7DF413D-495B-4771-8662-E367999A8D9D}"/>
              </a:ext>
            </a:extLst>
          </p:cNvPr>
          <p:cNvCxnSpPr>
            <a:cxnSpLocks/>
          </p:cNvCxnSpPr>
          <p:nvPr/>
        </p:nvCxnSpPr>
        <p:spPr>
          <a:xfrm>
            <a:off x="9059782" y="5309339"/>
            <a:ext cx="506249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2E0F4086-685A-46C1-8DDE-02EE0A189403}"/>
              </a:ext>
            </a:extLst>
          </p:cNvPr>
          <p:cNvSpPr txBox="1"/>
          <p:nvPr/>
        </p:nvSpPr>
        <p:spPr>
          <a:xfrm>
            <a:off x="9686921" y="4909134"/>
            <a:ext cx="1106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excitatory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16902F7-5F70-4531-BA9F-D75A5D30664C}"/>
              </a:ext>
            </a:extLst>
          </p:cNvPr>
          <p:cNvSpPr txBox="1"/>
          <p:nvPr/>
        </p:nvSpPr>
        <p:spPr>
          <a:xfrm>
            <a:off x="9694551" y="5124673"/>
            <a:ext cx="1090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inhibitory</a:t>
            </a:r>
          </a:p>
        </p:txBody>
      </p:sp>
    </p:spTree>
    <p:extLst>
      <p:ext uri="{BB962C8B-B14F-4D97-AF65-F5344CB8AC3E}">
        <p14:creationId xmlns:p14="http://schemas.microsoft.com/office/powerpoint/2010/main" val="3936958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  <p:bldP spid="33" grpId="0"/>
      <p:bldP spid="3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289FF-BCE4-4704-8E35-325DDF40F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9662"/>
            <a:ext cx="10515600" cy="109791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More Dopamine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504490-203F-4C81-BA91-C9DBC4D311D1}"/>
              </a:ext>
            </a:extLst>
          </p:cNvPr>
          <p:cNvSpPr/>
          <p:nvPr/>
        </p:nvSpPr>
        <p:spPr>
          <a:xfrm>
            <a:off x="0" y="6015788"/>
            <a:ext cx="12192000" cy="842211"/>
          </a:xfrm>
          <a:prstGeom prst="rect">
            <a:avLst/>
          </a:prstGeom>
          <a:solidFill>
            <a:srgbClr val="4F2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D8F3A-AD09-4BBB-A04C-73C1726F3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3" y="6092405"/>
            <a:ext cx="2905683" cy="688976"/>
          </a:xfrm>
          <a:prstGeom prst="rect">
            <a:avLst/>
          </a:prstGeom>
        </p:spPr>
      </p:pic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63136C10-B184-41BA-808F-EBC4D3D024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374194"/>
            <a:ext cx="5899484" cy="4564976"/>
          </a:xfrm>
        </p:spPr>
        <p:txBody>
          <a:bodyPr>
            <a:normAutofit fontScale="77500" lnSpcReduction="20000"/>
          </a:bodyPr>
          <a:lstStyle/>
          <a:p>
            <a:r>
              <a:rPr lang="en-US" sz="2600" dirty="0"/>
              <a:t>More dopamine from substantia </a:t>
            </a:r>
            <a:r>
              <a:rPr lang="en-US" sz="2600" dirty="0" err="1"/>
              <a:t>nigra</a:t>
            </a:r>
            <a:r>
              <a:rPr lang="en-US" sz="2600" dirty="0"/>
              <a:t> pars compacta</a:t>
            </a:r>
          </a:p>
          <a:p>
            <a:r>
              <a:rPr lang="en-US" sz="2600" dirty="0"/>
              <a:t>Direct pathway ACTIVATED:</a:t>
            </a:r>
          </a:p>
          <a:p>
            <a:pPr lvl="1">
              <a:buClr>
                <a:schemeClr val="tx1"/>
              </a:buClr>
            </a:pPr>
            <a:r>
              <a:rPr lang="en-US" sz="2200" dirty="0">
                <a:solidFill>
                  <a:srgbClr val="FF0000"/>
                </a:solidFill>
              </a:rPr>
              <a:t>striatum</a:t>
            </a:r>
            <a:r>
              <a:rPr lang="en-US" sz="2200" dirty="0"/>
              <a:t> will inhibit the </a:t>
            </a:r>
            <a:r>
              <a:rPr lang="en-US" sz="2200" dirty="0">
                <a:solidFill>
                  <a:srgbClr val="FF0000"/>
                </a:solidFill>
              </a:rPr>
              <a:t>globus pallidus internal</a:t>
            </a:r>
          </a:p>
          <a:p>
            <a:pPr lvl="1">
              <a:buClr>
                <a:schemeClr val="tx1"/>
              </a:buClr>
            </a:pPr>
            <a:r>
              <a:rPr lang="en-US" sz="2200" dirty="0">
                <a:solidFill>
                  <a:srgbClr val="FF0000"/>
                </a:solidFill>
              </a:rPr>
              <a:t>globus pallidus </a:t>
            </a:r>
            <a:r>
              <a:rPr lang="en-US" sz="2200" dirty="0"/>
              <a:t>internal will no longer inhibit the  </a:t>
            </a:r>
            <a:r>
              <a:rPr lang="en-US" sz="2200" dirty="0">
                <a:solidFill>
                  <a:srgbClr val="FF0000"/>
                </a:solidFill>
              </a:rPr>
              <a:t>thalamus</a:t>
            </a:r>
          </a:p>
          <a:p>
            <a:r>
              <a:rPr lang="en-US" sz="2600" dirty="0"/>
              <a:t>Indirect pathway DE-ACTIVATED:</a:t>
            </a:r>
          </a:p>
          <a:p>
            <a:pPr lvl="1">
              <a:buClr>
                <a:schemeClr val="tx1"/>
              </a:buClr>
            </a:pPr>
            <a:r>
              <a:rPr lang="en-US" sz="2200" dirty="0">
                <a:solidFill>
                  <a:srgbClr val="FF0000"/>
                </a:solidFill>
              </a:rPr>
              <a:t>striatum</a:t>
            </a:r>
            <a:r>
              <a:rPr lang="en-US" sz="2200" dirty="0"/>
              <a:t> will no longer inhibit the </a:t>
            </a:r>
            <a:r>
              <a:rPr lang="en-US" sz="2200" dirty="0">
                <a:solidFill>
                  <a:srgbClr val="FF0000"/>
                </a:solidFill>
              </a:rPr>
              <a:t>globus pallidus external</a:t>
            </a:r>
          </a:p>
          <a:p>
            <a:pPr lvl="1">
              <a:buClr>
                <a:schemeClr val="tx1"/>
              </a:buClr>
            </a:pPr>
            <a:r>
              <a:rPr lang="en-US" sz="2200" dirty="0">
                <a:solidFill>
                  <a:srgbClr val="FF0000"/>
                </a:solidFill>
              </a:rPr>
              <a:t>globus pallidus external </a:t>
            </a:r>
            <a:r>
              <a:rPr lang="en-US" sz="2200" dirty="0"/>
              <a:t>will inhibit the  </a:t>
            </a:r>
            <a:r>
              <a:rPr lang="en-US" sz="2200" dirty="0">
                <a:solidFill>
                  <a:srgbClr val="FF0000"/>
                </a:solidFill>
              </a:rPr>
              <a:t>subthalamic nucleus</a:t>
            </a:r>
          </a:p>
          <a:p>
            <a:pPr lvl="1">
              <a:buClr>
                <a:schemeClr val="tx1"/>
              </a:buClr>
            </a:pPr>
            <a:r>
              <a:rPr lang="en-US" sz="2200" dirty="0">
                <a:solidFill>
                  <a:srgbClr val="FF0000"/>
                </a:solidFill>
              </a:rPr>
              <a:t>subthalmic nucleus</a:t>
            </a:r>
            <a:r>
              <a:rPr lang="en-US" sz="2200" dirty="0"/>
              <a:t> will no longer excite the </a:t>
            </a:r>
            <a:r>
              <a:rPr lang="en-US" sz="2200" dirty="0">
                <a:solidFill>
                  <a:srgbClr val="FF0000"/>
                </a:solidFill>
              </a:rPr>
              <a:t>globus pallidus internal</a:t>
            </a:r>
          </a:p>
          <a:p>
            <a:pPr>
              <a:buClr>
                <a:schemeClr val="tx1"/>
              </a:buClr>
            </a:pPr>
            <a:r>
              <a:rPr lang="en-US" sz="2600" dirty="0">
                <a:solidFill>
                  <a:srgbClr val="FF0000"/>
                </a:solidFill>
              </a:rPr>
              <a:t>globus pallidus internal </a:t>
            </a:r>
            <a:r>
              <a:rPr lang="en-US" sz="2600" dirty="0"/>
              <a:t>no longer inhibits the thalamus</a:t>
            </a:r>
          </a:p>
          <a:p>
            <a:pPr>
              <a:buClr>
                <a:schemeClr val="tx1"/>
              </a:buClr>
            </a:pPr>
            <a:r>
              <a:rPr lang="en-US" sz="2600" dirty="0">
                <a:solidFill>
                  <a:srgbClr val="FF0000"/>
                </a:solidFill>
              </a:rPr>
              <a:t>thalamus </a:t>
            </a:r>
            <a:r>
              <a:rPr lang="en-US" sz="2600" dirty="0"/>
              <a:t>will excite the cortex</a:t>
            </a:r>
          </a:p>
          <a:p>
            <a:pPr>
              <a:buClr>
                <a:schemeClr val="tx1"/>
              </a:buClr>
            </a:pPr>
            <a:r>
              <a:rPr lang="en-US" sz="2600" dirty="0">
                <a:solidFill>
                  <a:srgbClr val="FF0000"/>
                </a:solidFill>
              </a:rPr>
              <a:t>Movement </a:t>
            </a:r>
            <a:r>
              <a:rPr lang="en-US" sz="2600" dirty="0"/>
              <a:t>initiated</a:t>
            </a:r>
            <a:r>
              <a:rPr lang="en-US" sz="2600" dirty="0">
                <a:solidFill>
                  <a:srgbClr val="FF0000"/>
                </a:solidFill>
              </a:rPr>
              <a:t> </a:t>
            </a:r>
          </a:p>
        </p:txBody>
      </p:sp>
      <p:pic>
        <p:nvPicPr>
          <p:cNvPr id="7" name="Picture 6" descr="A picture containing clock&#10;&#10;Description automatically generated">
            <a:extLst>
              <a:ext uri="{FF2B5EF4-FFF2-40B4-BE49-F238E27FC236}">
                <a16:creationId xmlns:a16="http://schemas.microsoft.com/office/drawing/2014/main" id="{80DA93F6-DD9D-426B-98E0-2BCBED7D7D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7685" y="2192896"/>
            <a:ext cx="5147949" cy="2472207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7BDF13D-4F93-4508-A0FC-E7561D2E03ED}"/>
              </a:ext>
            </a:extLst>
          </p:cNvPr>
          <p:cNvCxnSpPr>
            <a:cxnSpLocks/>
          </p:cNvCxnSpPr>
          <p:nvPr/>
        </p:nvCxnSpPr>
        <p:spPr>
          <a:xfrm flipH="1">
            <a:off x="9408695" y="3844664"/>
            <a:ext cx="1118938" cy="34232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F6F6CE7-602A-4CBA-BF81-0ABDB9AD60DC}"/>
              </a:ext>
            </a:extLst>
          </p:cNvPr>
          <p:cNvCxnSpPr/>
          <p:nvPr/>
        </p:nvCxnSpPr>
        <p:spPr>
          <a:xfrm>
            <a:off x="9525001" y="3619865"/>
            <a:ext cx="318836" cy="37297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ED14267-8D37-4E95-9F11-BD07262B8E55}"/>
              </a:ext>
            </a:extLst>
          </p:cNvPr>
          <p:cNvCxnSpPr>
            <a:cxnSpLocks/>
          </p:cNvCxnSpPr>
          <p:nvPr/>
        </p:nvCxnSpPr>
        <p:spPr>
          <a:xfrm flipH="1">
            <a:off x="9525001" y="3619864"/>
            <a:ext cx="318836" cy="37297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E2CDE84-9097-4630-AF44-5D546097CCF1}"/>
              </a:ext>
            </a:extLst>
          </p:cNvPr>
          <p:cNvCxnSpPr/>
          <p:nvPr/>
        </p:nvCxnSpPr>
        <p:spPr>
          <a:xfrm>
            <a:off x="8131343" y="4127197"/>
            <a:ext cx="318836" cy="37297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81C72DD-129A-42DB-8B4B-2C0E8B6D62B4}"/>
              </a:ext>
            </a:extLst>
          </p:cNvPr>
          <p:cNvCxnSpPr>
            <a:cxnSpLocks/>
          </p:cNvCxnSpPr>
          <p:nvPr/>
        </p:nvCxnSpPr>
        <p:spPr>
          <a:xfrm flipH="1">
            <a:off x="8131343" y="4127196"/>
            <a:ext cx="318836" cy="37297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E5A19CA-EF36-44EC-9D53-68BA8E6EC5AC}"/>
              </a:ext>
            </a:extLst>
          </p:cNvPr>
          <p:cNvCxnSpPr>
            <a:cxnSpLocks/>
          </p:cNvCxnSpPr>
          <p:nvPr/>
        </p:nvCxnSpPr>
        <p:spPr>
          <a:xfrm>
            <a:off x="6839953" y="2694707"/>
            <a:ext cx="1383632" cy="0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C02ABB3-F377-41A4-8036-30C9048674EC}"/>
              </a:ext>
            </a:extLst>
          </p:cNvPr>
          <p:cNvCxnSpPr/>
          <p:nvPr/>
        </p:nvCxnSpPr>
        <p:spPr>
          <a:xfrm>
            <a:off x="6845968" y="2664993"/>
            <a:ext cx="0" cy="1612596"/>
          </a:xfrm>
          <a:prstGeom prst="line">
            <a:avLst/>
          </a:prstGeom>
          <a:ln w="571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F9100F9-696E-4FA8-A930-DB146C48B66C}"/>
              </a:ext>
            </a:extLst>
          </p:cNvPr>
          <p:cNvCxnSpPr>
            <a:cxnSpLocks/>
          </p:cNvCxnSpPr>
          <p:nvPr/>
        </p:nvCxnSpPr>
        <p:spPr>
          <a:xfrm flipV="1">
            <a:off x="6815890" y="4304021"/>
            <a:ext cx="398045" cy="3648"/>
          </a:xfrm>
          <a:prstGeom prst="line">
            <a:avLst/>
          </a:prstGeom>
          <a:ln w="571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84005309-C341-4046-8B57-D11393DD55DE}"/>
              </a:ext>
            </a:extLst>
          </p:cNvPr>
          <p:cNvSpPr txBox="1"/>
          <p:nvPr/>
        </p:nvSpPr>
        <p:spPr>
          <a:xfrm>
            <a:off x="8191652" y="2137091"/>
            <a:ext cx="172419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More dopamine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0896914-9205-4F3B-97EA-EF65E5A3E127}"/>
              </a:ext>
            </a:extLst>
          </p:cNvPr>
          <p:cNvCxnSpPr>
            <a:cxnSpLocks/>
          </p:cNvCxnSpPr>
          <p:nvPr/>
        </p:nvCxnSpPr>
        <p:spPr>
          <a:xfrm>
            <a:off x="9735553" y="2700140"/>
            <a:ext cx="1026232" cy="0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5AE9474-2CAE-4375-BB3B-765E5D83DB14}"/>
              </a:ext>
            </a:extLst>
          </p:cNvPr>
          <p:cNvCxnSpPr/>
          <p:nvPr/>
        </p:nvCxnSpPr>
        <p:spPr>
          <a:xfrm>
            <a:off x="7904749" y="3790314"/>
            <a:ext cx="318836" cy="37297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949C890-004B-4995-BDC2-F29F5E3BDD55}"/>
              </a:ext>
            </a:extLst>
          </p:cNvPr>
          <p:cNvCxnSpPr>
            <a:cxnSpLocks/>
          </p:cNvCxnSpPr>
          <p:nvPr/>
        </p:nvCxnSpPr>
        <p:spPr>
          <a:xfrm flipH="1">
            <a:off x="7904749" y="3790313"/>
            <a:ext cx="318836" cy="37297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D5516CB-30F0-473B-8768-6D10F2A9D634}"/>
              </a:ext>
            </a:extLst>
          </p:cNvPr>
          <p:cNvCxnSpPr>
            <a:cxnSpLocks/>
          </p:cNvCxnSpPr>
          <p:nvPr/>
        </p:nvCxnSpPr>
        <p:spPr>
          <a:xfrm>
            <a:off x="9049753" y="5093800"/>
            <a:ext cx="516278" cy="0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928B004-8B81-48C2-B582-D4EA99E1071E}"/>
              </a:ext>
            </a:extLst>
          </p:cNvPr>
          <p:cNvCxnSpPr>
            <a:cxnSpLocks/>
          </p:cNvCxnSpPr>
          <p:nvPr/>
        </p:nvCxnSpPr>
        <p:spPr>
          <a:xfrm>
            <a:off x="9059782" y="5309339"/>
            <a:ext cx="506249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1D229D3D-E202-49C5-A3C1-04911038C7EB}"/>
              </a:ext>
            </a:extLst>
          </p:cNvPr>
          <p:cNvSpPr txBox="1"/>
          <p:nvPr/>
        </p:nvSpPr>
        <p:spPr>
          <a:xfrm>
            <a:off x="9686921" y="4909134"/>
            <a:ext cx="1106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excitatory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A65A6B9-6F56-4AC0-9292-935BD9D0686F}"/>
              </a:ext>
            </a:extLst>
          </p:cNvPr>
          <p:cNvSpPr txBox="1"/>
          <p:nvPr/>
        </p:nvSpPr>
        <p:spPr>
          <a:xfrm>
            <a:off x="9694551" y="5124673"/>
            <a:ext cx="1090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inhibitory</a:t>
            </a:r>
          </a:p>
        </p:txBody>
      </p:sp>
    </p:spTree>
    <p:extLst>
      <p:ext uri="{BB962C8B-B14F-4D97-AF65-F5344CB8AC3E}">
        <p14:creationId xmlns:p14="http://schemas.microsoft.com/office/powerpoint/2010/main" val="1098052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289FF-BCE4-4704-8E35-325DDF40F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9662"/>
            <a:ext cx="10515600" cy="109791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Parkinson Disease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504490-203F-4C81-BA91-C9DBC4D311D1}"/>
              </a:ext>
            </a:extLst>
          </p:cNvPr>
          <p:cNvSpPr/>
          <p:nvPr/>
        </p:nvSpPr>
        <p:spPr>
          <a:xfrm>
            <a:off x="0" y="6015788"/>
            <a:ext cx="12192000" cy="842211"/>
          </a:xfrm>
          <a:prstGeom prst="rect">
            <a:avLst/>
          </a:prstGeom>
          <a:solidFill>
            <a:srgbClr val="4F2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D8F3A-AD09-4BBB-A04C-73C1726F3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3" y="6092405"/>
            <a:ext cx="2905683" cy="688976"/>
          </a:xfrm>
          <a:prstGeom prst="rect">
            <a:avLst/>
          </a:prstGeom>
        </p:spPr>
      </p:pic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63136C10-B184-41BA-808F-EBC4D3D024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374194"/>
            <a:ext cx="5899484" cy="4564976"/>
          </a:xfrm>
        </p:spPr>
        <p:txBody>
          <a:bodyPr>
            <a:normAutofit fontScale="92500" lnSpcReduction="20000"/>
          </a:bodyPr>
          <a:lstStyle/>
          <a:p>
            <a:r>
              <a:rPr lang="en-US" sz="2600" dirty="0"/>
              <a:t>Loss of neurons in substantia </a:t>
            </a:r>
            <a:r>
              <a:rPr lang="en-US" sz="2600" dirty="0" err="1"/>
              <a:t>nigra</a:t>
            </a:r>
            <a:r>
              <a:rPr lang="en-US" sz="2600" dirty="0"/>
              <a:t> pars compacta</a:t>
            </a:r>
          </a:p>
          <a:p>
            <a:r>
              <a:rPr lang="en-US" sz="2600" dirty="0"/>
              <a:t>Direct pathway DE-ACTIVATED:</a:t>
            </a:r>
          </a:p>
          <a:p>
            <a:pPr lvl="1">
              <a:buClr>
                <a:schemeClr val="tx1"/>
              </a:buClr>
            </a:pPr>
            <a:r>
              <a:rPr lang="en-US" sz="2200" dirty="0">
                <a:solidFill>
                  <a:srgbClr val="FF0000"/>
                </a:solidFill>
              </a:rPr>
              <a:t>striatum</a:t>
            </a:r>
            <a:r>
              <a:rPr lang="en-US" sz="2200" dirty="0"/>
              <a:t> will not inhibit the </a:t>
            </a:r>
            <a:r>
              <a:rPr lang="en-US" sz="2200" dirty="0">
                <a:solidFill>
                  <a:srgbClr val="FF0000"/>
                </a:solidFill>
              </a:rPr>
              <a:t>globus pallidus internal</a:t>
            </a:r>
          </a:p>
          <a:p>
            <a:r>
              <a:rPr lang="en-US" sz="2600" dirty="0"/>
              <a:t>Indirect pathway ACTIVATED:</a:t>
            </a:r>
          </a:p>
          <a:p>
            <a:pPr lvl="1">
              <a:buClr>
                <a:schemeClr val="tx1"/>
              </a:buClr>
            </a:pPr>
            <a:r>
              <a:rPr lang="en-US" sz="2200" dirty="0">
                <a:solidFill>
                  <a:srgbClr val="FF0000"/>
                </a:solidFill>
              </a:rPr>
              <a:t>striatum</a:t>
            </a:r>
            <a:r>
              <a:rPr lang="en-US" sz="2200" dirty="0"/>
              <a:t> will inhibit </a:t>
            </a:r>
            <a:r>
              <a:rPr lang="en-US" sz="2200" dirty="0">
                <a:solidFill>
                  <a:srgbClr val="FF0000"/>
                </a:solidFill>
              </a:rPr>
              <a:t>globus pallidus external</a:t>
            </a:r>
          </a:p>
          <a:p>
            <a:pPr lvl="1">
              <a:buClr>
                <a:schemeClr val="tx1"/>
              </a:buClr>
            </a:pPr>
            <a:r>
              <a:rPr lang="en-US" sz="2200" dirty="0">
                <a:solidFill>
                  <a:srgbClr val="FF0000"/>
                </a:solidFill>
              </a:rPr>
              <a:t>globus pallidus external </a:t>
            </a:r>
            <a:r>
              <a:rPr lang="en-US" sz="2200" dirty="0"/>
              <a:t>will no longer inhibit the </a:t>
            </a:r>
            <a:r>
              <a:rPr lang="en-US" sz="2200" dirty="0">
                <a:solidFill>
                  <a:srgbClr val="FF0000"/>
                </a:solidFill>
              </a:rPr>
              <a:t>subthalamic nucleus</a:t>
            </a:r>
          </a:p>
          <a:p>
            <a:pPr lvl="1">
              <a:buClr>
                <a:schemeClr val="tx1"/>
              </a:buClr>
            </a:pPr>
            <a:r>
              <a:rPr lang="en-US" sz="2200" dirty="0">
                <a:solidFill>
                  <a:srgbClr val="FF0000"/>
                </a:solidFill>
              </a:rPr>
              <a:t>subthalmic nucleus</a:t>
            </a:r>
            <a:r>
              <a:rPr lang="en-US" sz="2200" dirty="0"/>
              <a:t> will cause excitation of </a:t>
            </a:r>
            <a:r>
              <a:rPr lang="en-US" sz="2200" dirty="0">
                <a:solidFill>
                  <a:srgbClr val="FF0000"/>
                </a:solidFill>
              </a:rPr>
              <a:t>globus pallidus internal</a:t>
            </a:r>
          </a:p>
          <a:p>
            <a:pPr>
              <a:buClr>
                <a:schemeClr val="tx1"/>
              </a:buClr>
            </a:pPr>
            <a:r>
              <a:rPr lang="en-US" sz="2600" dirty="0">
                <a:solidFill>
                  <a:srgbClr val="FF0000"/>
                </a:solidFill>
              </a:rPr>
              <a:t>globus pallidus internal</a:t>
            </a:r>
            <a:r>
              <a:rPr lang="en-US" sz="2600" dirty="0"/>
              <a:t> inhibits the </a:t>
            </a:r>
            <a:r>
              <a:rPr lang="en-US" sz="2600" dirty="0">
                <a:solidFill>
                  <a:srgbClr val="FF0000"/>
                </a:solidFill>
              </a:rPr>
              <a:t>thalamus</a:t>
            </a:r>
          </a:p>
          <a:p>
            <a:pPr>
              <a:buClr>
                <a:schemeClr val="tx1"/>
              </a:buClr>
            </a:pPr>
            <a:r>
              <a:rPr lang="en-US" sz="2600" dirty="0">
                <a:solidFill>
                  <a:srgbClr val="FF0000"/>
                </a:solidFill>
              </a:rPr>
              <a:t>thalamus</a:t>
            </a:r>
            <a:r>
              <a:rPr lang="en-US" sz="2600" dirty="0"/>
              <a:t> will no longer excite the </a:t>
            </a:r>
            <a:r>
              <a:rPr lang="en-US" sz="2600" dirty="0">
                <a:solidFill>
                  <a:srgbClr val="FF0000"/>
                </a:solidFill>
              </a:rPr>
              <a:t>cortex</a:t>
            </a:r>
          </a:p>
          <a:p>
            <a:pPr>
              <a:buClr>
                <a:schemeClr val="tx1"/>
              </a:buClr>
            </a:pPr>
            <a:r>
              <a:rPr lang="en-US" sz="2600" dirty="0">
                <a:solidFill>
                  <a:srgbClr val="FF0000"/>
                </a:solidFill>
              </a:rPr>
              <a:t>Movement inhibited</a:t>
            </a:r>
          </a:p>
        </p:txBody>
      </p:sp>
      <p:pic>
        <p:nvPicPr>
          <p:cNvPr id="7" name="Picture 6" descr="A picture containing clock&#10;&#10;Description automatically generated">
            <a:extLst>
              <a:ext uri="{FF2B5EF4-FFF2-40B4-BE49-F238E27FC236}">
                <a16:creationId xmlns:a16="http://schemas.microsoft.com/office/drawing/2014/main" id="{7E078DCD-CFEB-43DA-8435-A241440E39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7685" y="2192896"/>
            <a:ext cx="5147949" cy="2472207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764C8B2-7737-449A-BB5B-7D83ED7D77EA}"/>
              </a:ext>
            </a:extLst>
          </p:cNvPr>
          <p:cNvCxnSpPr/>
          <p:nvPr/>
        </p:nvCxnSpPr>
        <p:spPr>
          <a:xfrm>
            <a:off x="8135353" y="3428999"/>
            <a:ext cx="318836" cy="37297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6C0DF01-22CC-4F1C-811B-8D1E3FB004B8}"/>
              </a:ext>
            </a:extLst>
          </p:cNvPr>
          <p:cNvCxnSpPr>
            <a:cxnSpLocks/>
          </p:cNvCxnSpPr>
          <p:nvPr/>
        </p:nvCxnSpPr>
        <p:spPr>
          <a:xfrm flipH="1">
            <a:off x="8135353" y="3428998"/>
            <a:ext cx="318836" cy="37297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9840F61-F030-4D23-A50C-38958AE9D2B4}"/>
              </a:ext>
            </a:extLst>
          </p:cNvPr>
          <p:cNvCxnSpPr/>
          <p:nvPr/>
        </p:nvCxnSpPr>
        <p:spPr>
          <a:xfrm>
            <a:off x="7634038" y="3836495"/>
            <a:ext cx="920416" cy="336886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F70AB70-7A1E-4A37-BAB8-32FDBB66BD27}"/>
              </a:ext>
            </a:extLst>
          </p:cNvPr>
          <p:cNvCxnSpPr/>
          <p:nvPr/>
        </p:nvCxnSpPr>
        <p:spPr>
          <a:xfrm>
            <a:off x="9970169" y="3942348"/>
            <a:ext cx="318836" cy="37297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C560D08-D921-453F-B0B9-11E2C5B9B94C}"/>
              </a:ext>
            </a:extLst>
          </p:cNvPr>
          <p:cNvCxnSpPr>
            <a:cxnSpLocks/>
          </p:cNvCxnSpPr>
          <p:nvPr/>
        </p:nvCxnSpPr>
        <p:spPr>
          <a:xfrm flipH="1">
            <a:off x="9970169" y="3942347"/>
            <a:ext cx="318836" cy="37297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41F1DFF-40BC-4E63-9F5E-A385CBDC2850}"/>
              </a:ext>
            </a:extLst>
          </p:cNvPr>
          <p:cNvCxnSpPr>
            <a:cxnSpLocks/>
          </p:cNvCxnSpPr>
          <p:nvPr/>
        </p:nvCxnSpPr>
        <p:spPr>
          <a:xfrm flipH="1">
            <a:off x="8049126" y="4319911"/>
            <a:ext cx="505328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89356D7-FC07-4A76-BD96-0E1EDB5D05DF}"/>
              </a:ext>
            </a:extLst>
          </p:cNvPr>
          <p:cNvCxnSpPr>
            <a:cxnSpLocks/>
          </p:cNvCxnSpPr>
          <p:nvPr/>
        </p:nvCxnSpPr>
        <p:spPr>
          <a:xfrm flipH="1">
            <a:off x="9410700" y="3668714"/>
            <a:ext cx="505328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9D7093D-64A6-4E37-8789-654AEDFE93D0}"/>
              </a:ext>
            </a:extLst>
          </p:cNvPr>
          <p:cNvCxnSpPr/>
          <p:nvPr/>
        </p:nvCxnSpPr>
        <p:spPr>
          <a:xfrm>
            <a:off x="6702595" y="3428209"/>
            <a:ext cx="318836" cy="37297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731F123-948F-4110-AA7F-F27EE9E4241C}"/>
              </a:ext>
            </a:extLst>
          </p:cNvPr>
          <p:cNvCxnSpPr>
            <a:cxnSpLocks/>
          </p:cNvCxnSpPr>
          <p:nvPr/>
        </p:nvCxnSpPr>
        <p:spPr>
          <a:xfrm flipH="1">
            <a:off x="6702595" y="3428208"/>
            <a:ext cx="318836" cy="37297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0808666-2042-4D22-93F9-39B2EE488563}"/>
              </a:ext>
            </a:extLst>
          </p:cNvPr>
          <p:cNvCxnSpPr/>
          <p:nvPr/>
        </p:nvCxnSpPr>
        <p:spPr>
          <a:xfrm>
            <a:off x="11194381" y="3463516"/>
            <a:ext cx="318836" cy="37297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878D808-FE91-43AE-9608-162051426BDF}"/>
              </a:ext>
            </a:extLst>
          </p:cNvPr>
          <p:cNvCxnSpPr>
            <a:cxnSpLocks/>
          </p:cNvCxnSpPr>
          <p:nvPr/>
        </p:nvCxnSpPr>
        <p:spPr>
          <a:xfrm flipH="1">
            <a:off x="11194381" y="3463515"/>
            <a:ext cx="318836" cy="37297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668893D-937B-43B5-8969-B4DC48C5634E}"/>
              </a:ext>
            </a:extLst>
          </p:cNvPr>
          <p:cNvCxnSpPr/>
          <p:nvPr/>
        </p:nvCxnSpPr>
        <p:spPr>
          <a:xfrm>
            <a:off x="10020226" y="2524621"/>
            <a:ext cx="318836" cy="37297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B977D97-EA47-4D05-85A3-7ADDE7675184}"/>
              </a:ext>
            </a:extLst>
          </p:cNvPr>
          <p:cNvCxnSpPr>
            <a:cxnSpLocks/>
          </p:cNvCxnSpPr>
          <p:nvPr/>
        </p:nvCxnSpPr>
        <p:spPr>
          <a:xfrm flipH="1">
            <a:off x="10020226" y="2524620"/>
            <a:ext cx="318836" cy="37297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213F8793-E8A2-47B8-BF16-50D991EC400E}"/>
              </a:ext>
            </a:extLst>
          </p:cNvPr>
          <p:cNvSpPr txBox="1"/>
          <p:nvPr/>
        </p:nvSpPr>
        <p:spPr>
          <a:xfrm>
            <a:off x="8191652" y="2137091"/>
            <a:ext cx="160011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Less dopamine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4B42AE2-1B42-4776-96E4-5F14A0EE8722}"/>
              </a:ext>
            </a:extLst>
          </p:cNvPr>
          <p:cNvCxnSpPr>
            <a:cxnSpLocks/>
          </p:cNvCxnSpPr>
          <p:nvPr/>
        </p:nvCxnSpPr>
        <p:spPr>
          <a:xfrm>
            <a:off x="9049753" y="5093800"/>
            <a:ext cx="516278" cy="0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826297B-E7D8-48DC-8ADB-749296B77D81}"/>
              </a:ext>
            </a:extLst>
          </p:cNvPr>
          <p:cNvCxnSpPr>
            <a:cxnSpLocks/>
          </p:cNvCxnSpPr>
          <p:nvPr/>
        </p:nvCxnSpPr>
        <p:spPr>
          <a:xfrm>
            <a:off x="9059782" y="5309339"/>
            <a:ext cx="506249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1DDBBEA-87FE-4F4F-8E23-A37FB441B17F}"/>
              </a:ext>
            </a:extLst>
          </p:cNvPr>
          <p:cNvSpPr txBox="1"/>
          <p:nvPr/>
        </p:nvSpPr>
        <p:spPr>
          <a:xfrm>
            <a:off x="9686921" y="4909134"/>
            <a:ext cx="1106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excitatory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F854224-7E8C-4EC2-A7C6-B806A8E74686}"/>
              </a:ext>
            </a:extLst>
          </p:cNvPr>
          <p:cNvSpPr txBox="1"/>
          <p:nvPr/>
        </p:nvSpPr>
        <p:spPr>
          <a:xfrm>
            <a:off x="9694551" y="5124673"/>
            <a:ext cx="1090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inhibitory</a:t>
            </a:r>
          </a:p>
        </p:txBody>
      </p:sp>
    </p:spTree>
    <p:extLst>
      <p:ext uri="{BB962C8B-B14F-4D97-AF65-F5344CB8AC3E}">
        <p14:creationId xmlns:p14="http://schemas.microsoft.com/office/powerpoint/2010/main" val="674351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493CD9-321C-40C9-9494-CFE831AD89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800" b="1" dirty="0">
                <a:solidFill>
                  <a:srgbClr val="4F2683"/>
                </a:solidFill>
                <a:latin typeface="+mn-lt"/>
              </a:rPr>
              <a:t>Tutorial 7</a:t>
            </a:r>
            <a:br>
              <a:rPr lang="en-US" sz="4800" b="1" dirty="0">
                <a:solidFill>
                  <a:srgbClr val="4F2683"/>
                </a:solidFill>
                <a:latin typeface="+mn-lt"/>
              </a:rPr>
            </a:br>
            <a:r>
              <a:rPr lang="en-US" sz="4800" b="1" dirty="0">
                <a:solidFill>
                  <a:srgbClr val="4F2683"/>
                </a:solidFill>
                <a:latin typeface="+mn-lt"/>
              </a:rPr>
              <a:t>Sections 009/010</a:t>
            </a:r>
            <a:endParaRPr lang="en-CA" b="1" dirty="0">
              <a:solidFill>
                <a:srgbClr val="4F2683"/>
              </a:solidFill>
              <a:latin typeface="+mn-l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5F65BB8-E734-49B4-AD01-CD9DA72F20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204" y="6091014"/>
            <a:ext cx="2905683" cy="69496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8022D7B-DBD1-444A-8386-F86C549ED1C0}"/>
              </a:ext>
            </a:extLst>
          </p:cNvPr>
          <p:cNvSpPr txBox="1"/>
          <p:nvPr/>
        </p:nvSpPr>
        <p:spPr>
          <a:xfrm>
            <a:off x="4397524" y="3916641"/>
            <a:ext cx="394437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sz="2800" dirty="0"/>
              <a:t>TA: </a:t>
            </a:r>
            <a:r>
              <a:rPr lang="en-CA" sz="2800" dirty="0" err="1"/>
              <a:t>Greydon</a:t>
            </a:r>
            <a:r>
              <a:rPr lang="en-CA" sz="2800" dirty="0"/>
              <a:t> Gilmore</a:t>
            </a:r>
          </a:p>
          <a:p>
            <a:pPr algn="r"/>
            <a:r>
              <a:rPr lang="en-CA" sz="2800" dirty="0"/>
              <a:t>Physiology 2130</a:t>
            </a:r>
          </a:p>
          <a:p>
            <a:pPr algn="r"/>
            <a:r>
              <a:rPr lang="en-CA" sz="2800" dirty="0">
                <a:cs typeface="Arial Unicode MS"/>
              </a:rPr>
              <a:t>Oct 22</a:t>
            </a:r>
            <a:r>
              <a:rPr lang="en-CA" sz="2800" baseline="30000" dirty="0">
                <a:cs typeface="Arial Unicode MS"/>
              </a:rPr>
              <a:t>nd</a:t>
            </a:r>
            <a:r>
              <a:rPr lang="en-CA" sz="2800" dirty="0">
                <a:cs typeface="Arial Unicode MS"/>
              </a:rPr>
              <a:t>, 2019</a:t>
            </a:r>
            <a:endParaRPr lang="en-US" sz="2800" dirty="0">
              <a:cs typeface="Arial Unicode MS"/>
            </a:endParaRPr>
          </a:p>
        </p:txBody>
      </p:sp>
    </p:spTree>
    <p:extLst>
      <p:ext uri="{BB962C8B-B14F-4D97-AF65-F5344CB8AC3E}">
        <p14:creationId xmlns:p14="http://schemas.microsoft.com/office/powerpoint/2010/main" val="37614917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493CD9-321C-40C9-9494-CFE831AD89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b="1" dirty="0">
                <a:solidFill>
                  <a:srgbClr val="4F2683"/>
                </a:solidFill>
                <a:latin typeface="+mn-lt"/>
              </a:rPr>
              <a:t>Endocrine: Anterior pituitary and thyroid</a:t>
            </a:r>
            <a:endParaRPr lang="en-CA" sz="5400" b="1" dirty="0">
              <a:solidFill>
                <a:srgbClr val="4F2683"/>
              </a:solidFill>
              <a:latin typeface="+mn-l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5F65BB8-E734-49B4-AD01-CD9DA72F20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204" y="6091014"/>
            <a:ext cx="2905683" cy="694967"/>
          </a:xfrm>
          <a:prstGeom prst="rect">
            <a:avLst/>
          </a:prstGeom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41E30B57-141A-42DC-B419-BCFCDB3A53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chemeClr val="bg1">
                    <a:lumMod val="50000"/>
                  </a:schemeClr>
                </a:solidFill>
              </a:rPr>
              <a:t>Chapter 3: Dr. </a:t>
            </a:r>
            <a:r>
              <a:rPr lang="en-US" sz="2800" b="1" dirty="0" err="1">
                <a:solidFill>
                  <a:schemeClr val="bg1">
                    <a:lumMod val="50000"/>
                  </a:schemeClr>
                </a:solidFill>
              </a:rPr>
              <a:t>Beye</a:t>
            </a:r>
            <a:endParaRPr lang="en-US" sz="2800" b="1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sz="2800" b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07140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289FF-BCE4-4704-8E35-325DDF40F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9662"/>
            <a:ext cx="10515600" cy="1689428"/>
          </a:xfrm>
        </p:spPr>
        <p:txBody>
          <a:bodyPr>
            <a:noAutofit/>
          </a:bodyPr>
          <a:lstStyle/>
          <a:p>
            <a:pPr algn="ctr"/>
            <a:r>
              <a:rPr lang="en-US" sz="28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Where are the neurohormones released by the posterior pituitary produced?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E9031E-8B74-4CC0-9372-753BF492B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89090"/>
            <a:ext cx="10515600" cy="4050081"/>
          </a:xfrm>
        </p:spPr>
        <p:txBody>
          <a:bodyPr>
            <a:normAutofit/>
          </a:bodyPr>
          <a:lstStyle/>
          <a:p>
            <a:pPr marL="514350" indent="-514350">
              <a:buAutoNum type="alphaUcParenR"/>
            </a:pPr>
            <a:r>
              <a:rPr lang="en-US" dirty="0"/>
              <a:t>by neuroglia located at the end of the posterior pituitary</a:t>
            </a:r>
          </a:p>
          <a:p>
            <a:pPr marL="514350" indent="-514350">
              <a:buAutoNum type="alphaUcParenR"/>
            </a:pPr>
            <a:r>
              <a:rPr lang="en-US" dirty="0"/>
              <a:t>in the neuronal cell bodies found in the hypothalamus</a:t>
            </a:r>
          </a:p>
          <a:p>
            <a:pPr marL="514350" indent="-514350">
              <a:buAutoNum type="alphaUcParenR"/>
            </a:pPr>
            <a:r>
              <a:rPr lang="en-US" dirty="0"/>
              <a:t>by the endocrine cells located within the posterior pituitary</a:t>
            </a:r>
          </a:p>
          <a:p>
            <a:pPr marL="514350" indent="-514350">
              <a:buAutoNum type="alphaUcParenR"/>
            </a:pPr>
            <a:r>
              <a:rPr lang="en-US" dirty="0"/>
              <a:t>in the axon terminal of the neurons that project from the hypothalamus through to the infundibulum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504490-203F-4C81-BA91-C9DBC4D311D1}"/>
              </a:ext>
            </a:extLst>
          </p:cNvPr>
          <p:cNvSpPr/>
          <p:nvPr/>
        </p:nvSpPr>
        <p:spPr>
          <a:xfrm>
            <a:off x="0" y="6015788"/>
            <a:ext cx="12192000" cy="842211"/>
          </a:xfrm>
          <a:prstGeom prst="rect">
            <a:avLst/>
          </a:prstGeom>
          <a:solidFill>
            <a:srgbClr val="4F2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D8F3A-AD09-4BBB-A04C-73C1726F3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3" y="6092405"/>
            <a:ext cx="2905683" cy="688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6509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289FF-BCE4-4704-8E35-325DDF40F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9662"/>
            <a:ext cx="10515600" cy="1689428"/>
          </a:xfrm>
        </p:spPr>
        <p:txBody>
          <a:bodyPr>
            <a:noAutofit/>
          </a:bodyPr>
          <a:lstStyle/>
          <a:p>
            <a:pPr algn="ctr"/>
            <a:r>
              <a:rPr lang="en-US" sz="28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Where are the neurohormones released by the posterior pituitary produced?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E9031E-8B74-4CC0-9372-753BF492B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89090"/>
            <a:ext cx="10515600" cy="4050081"/>
          </a:xfrm>
        </p:spPr>
        <p:txBody>
          <a:bodyPr>
            <a:normAutofit/>
          </a:bodyPr>
          <a:lstStyle/>
          <a:p>
            <a:pPr marL="514350" indent="-514350">
              <a:buAutoNum type="alphaUcParenR"/>
            </a:pPr>
            <a:r>
              <a:rPr lang="en-US" dirty="0"/>
              <a:t>by neuroglia located at the end of the posterior pituitary</a:t>
            </a:r>
          </a:p>
          <a:p>
            <a:pPr marL="514350" indent="-514350">
              <a:buAutoNum type="alphaUcParenR"/>
            </a:pPr>
            <a:r>
              <a:rPr lang="en-US" dirty="0">
                <a:solidFill>
                  <a:srgbClr val="FF0000"/>
                </a:solidFill>
              </a:rPr>
              <a:t>in the neuronal cell bodies found in the hypothalamus</a:t>
            </a:r>
          </a:p>
          <a:p>
            <a:pPr marL="514350" indent="-514350">
              <a:buAutoNum type="alphaUcParenR"/>
            </a:pPr>
            <a:r>
              <a:rPr lang="en-US" dirty="0"/>
              <a:t>by the endocrine cells located within the posterior pituitary</a:t>
            </a:r>
          </a:p>
          <a:p>
            <a:pPr marL="514350" indent="-514350">
              <a:buAutoNum type="alphaUcParenR"/>
            </a:pPr>
            <a:r>
              <a:rPr lang="en-US" dirty="0"/>
              <a:t>in the axon terminal of the neurons that project from the hypothalamus through to the infundibulum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504490-203F-4C81-BA91-C9DBC4D311D1}"/>
              </a:ext>
            </a:extLst>
          </p:cNvPr>
          <p:cNvSpPr/>
          <p:nvPr/>
        </p:nvSpPr>
        <p:spPr>
          <a:xfrm>
            <a:off x="0" y="6015788"/>
            <a:ext cx="12192000" cy="842211"/>
          </a:xfrm>
          <a:prstGeom prst="rect">
            <a:avLst/>
          </a:prstGeom>
          <a:solidFill>
            <a:srgbClr val="4F2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D8F3A-AD09-4BBB-A04C-73C1726F3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3" y="6092405"/>
            <a:ext cx="2905683" cy="688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1593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289FF-BCE4-4704-8E35-325DDF40F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9662"/>
            <a:ext cx="10515600" cy="1327687"/>
          </a:xfrm>
        </p:spPr>
        <p:txBody>
          <a:bodyPr>
            <a:noAutofit/>
          </a:bodyPr>
          <a:lstStyle/>
          <a:p>
            <a:pPr algn="ctr"/>
            <a:r>
              <a:rPr lang="en-US" sz="36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What is true of oxytocin?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E9031E-8B74-4CC0-9372-753BF492B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89090"/>
            <a:ext cx="10515600" cy="4050081"/>
          </a:xfrm>
        </p:spPr>
        <p:txBody>
          <a:bodyPr>
            <a:normAutofit/>
          </a:bodyPr>
          <a:lstStyle/>
          <a:p>
            <a:pPr marL="514350" indent="-514350">
              <a:buAutoNum type="alphaUcParenR"/>
            </a:pPr>
            <a:r>
              <a:rPr lang="en-US" dirty="0"/>
              <a:t>It is made by the posterior pituitary</a:t>
            </a:r>
          </a:p>
          <a:p>
            <a:pPr marL="514350" indent="-514350">
              <a:buAutoNum type="alphaUcParenR"/>
            </a:pPr>
            <a:r>
              <a:rPr lang="en-US" dirty="0"/>
              <a:t>It acts on an intracellular receptor</a:t>
            </a:r>
          </a:p>
          <a:p>
            <a:pPr marL="514350" indent="-514350">
              <a:buAutoNum type="alphaUcParenR"/>
            </a:pPr>
            <a:r>
              <a:rPr lang="en-US" dirty="0"/>
              <a:t>It dissolves in the blood</a:t>
            </a:r>
          </a:p>
          <a:p>
            <a:pPr marL="514350" indent="-514350">
              <a:buAutoNum type="alphaUcParenR"/>
            </a:pPr>
            <a:r>
              <a:rPr lang="en-US" dirty="0"/>
              <a:t>It mediates a slow response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504490-203F-4C81-BA91-C9DBC4D311D1}"/>
              </a:ext>
            </a:extLst>
          </p:cNvPr>
          <p:cNvSpPr/>
          <p:nvPr/>
        </p:nvSpPr>
        <p:spPr>
          <a:xfrm>
            <a:off x="0" y="6015788"/>
            <a:ext cx="12192000" cy="842211"/>
          </a:xfrm>
          <a:prstGeom prst="rect">
            <a:avLst/>
          </a:prstGeom>
          <a:solidFill>
            <a:srgbClr val="4F2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D8F3A-AD09-4BBB-A04C-73C1726F3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3" y="6092405"/>
            <a:ext cx="2905683" cy="688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6781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289FF-BCE4-4704-8E35-325DDF40F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9662"/>
            <a:ext cx="10515600" cy="1327687"/>
          </a:xfrm>
        </p:spPr>
        <p:txBody>
          <a:bodyPr>
            <a:noAutofit/>
          </a:bodyPr>
          <a:lstStyle/>
          <a:p>
            <a:pPr algn="ctr"/>
            <a:r>
              <a:rPr lang="en-US" sz="36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What is true of oxytocin?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E9031E-8B74-4CC0-9372-753BF492B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89090"/>
            <a:ext cx="10515600" cy="4050081"/>
          </a:xfrm>
        </p:spPr>
        <p:txBody>
          <a:bodyPr>
            <a:normAutofit/>
          </a:bodyPr>
          <a:lstStyle/>
          <a:p>
            <a:pPr marL="514350" indent="-514350">
              <a:buAutoNum type="alphaUcParenR"/>
            </a:pPr>
            <a:r>
              <a:rPr lang="en-US" dirty="0"/>
              <a:t>It is made by the posterior pituitary</a:t>
            </a:r>
          </a:p>
          <a:p>
            <a:pPr marL="514350" indent="-514350">
              <a:buAutoNum type="alphaUcParenR"/>
            </a:pPr>
            <a:r>
              <a:rPr lang="en-US" dirty="0"/>
              <a:t>It acts on an intracellular receptor</a:t>
            </a:r>
          </a:p>
          <a:p>
            <a:pPr marL="514350" indent="-514350">
              <a:buAutoNum type="alphaUcParenR"/>
            </a:pPr>
            <a:r>
              <a:rPr lang="en-US" dirty="0">
                <a:solidFill>
                  <a:srgbClr val="FF0000"/>
                </a:solidFill>
              </a:rPr>
              <a:t>It dissolves in the blood</a:t>
            </a:r>
          </a:p>
          <a:p>
            <a:pPr marL="514350" indent="-514350">
              <a:buAutoNum type="alphaUcParenR"/>
            </a:pPr>
            <a:r>
              <a:rPr lang="en-US" dirty="0"/>
              <a:t>It mediates a slow response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504490-203F-4C81-BA91-C9DBC4D311D1}"/>
              </a:ext>
            </a:extLst>
          </p:cNvPr>
          <p:cNvSpPr/>
          <p:nvPr/>
        </p:nvSpPr>
        <p:spPr>
          <a:xfrm>
            <a:off x="0" y="6015788"/>
            <a:ext cx="12192000" cy="842211"/>
          </a:xfrm>
          <a:prstGeom prst="rect">
            <a:avLst/>
          </a:prstGeom>
          <a:solidFill>
            <a:srgbClr val="4F2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D8F3A-AD09-4BBB-A04C-73C1726F3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3" y="6092405"/>
            <a:ext cx="2905683" cy="688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516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289FF-BCE4-4704-8E35-325DDF40F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9662"/>
            <a:ext cx="10515600" cy="1097915"/>
          </a:xfrm>
        </p:spPr>
        <p:txBody>
          <a:bodyPr/>
          <a:lstStyle/>
          <a:p>
            <a:pPr algn="ctr"/>
            <a:r>
              <a:rPr lang="en-US" sz="48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Hypothalamus-Anterior Pituitary</a:t>
            </a:r>
            <a:endParaRPr lang="en-CA" b="1" dirty="0">
              <a:solidFill>
                <a:srgbClr val="4F268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504490-203F-4C81-BA91-C9DBC4D311D1}"/>
              </a:ext>
            </a:extLst>
          </p:cNvPr>
          <p:cNvSpPr/>
          <p:nvPr/>
        </p:nvSpPr>
        <p:spPr>
          <a:xfrm>
            <a:off x="0" y="6015788"/>
            <a:ext cx="12192000" cy="842211"/>
          </a:xfrm>
          <a:prstGeom prst="rect">
            <a:avLst/>
          </a:prstGeom>
          <a:solidFill>
            <a:srgbClr val="4F2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D8F3A-AD09-4BBB-A04C-73C1726F3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3" y="6092405"/>
            <a:ext cx="2905683" cy="688976"/>
          </a:xfrm>
          <a:prstGeom prst="rect">
            <a:avLst/>
          </a:prstGeom>
        </p:spPr>
      </p:pic>
      <p:graphicFrame>
        <p:nvGraphicFramePr>
          <p:cNvPr id="16" name="Content Placeholder 5">
            <a:extLst>
              <a:ext uri="{FF2B5EF4-FFF2-40B4-BE49-F238E27FC236}">
                <a16:creationId xmlns:a16="http://schemas.microsoft.com/office/drawing/2014/main" id="{61C2E5F5-0575-4C9E-95A4-81266E03883C}"/>
              </a:ext>
            </a:extLst>
          </p:cNvPr>
          <p:cNvGraphicFramePr>
            <a:graphicFrameLocks/>
          </p:cNvGraphicFramePr>
          <p:nvPr/>
        </p:nvGraphicFramePr>
        <p:xfrm>
          <a:off x="2428958" y="1161708"/>
          <a:ext cx="1488558" cy="32755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19" name="Content Placeholder 5">
            <a:extLst>
              <a:ext uri="{FF2B5EF4-FFF2-40B4-BE49-F238E27FC236}">
                <a16:creationId xmlns:a16="http://schemas.microsoft.com/office/drawing/2014/main" id="{907C5FC7-6217-4C79-8F61-B1CB68818A00}"/>
              </a:ext>
            </a:extLst>
          </p:cNvPr>
          <p:cNvGraphicFramePr>
            <a:graphicFrameLocks/>
          </p:cNvGraphicFramePr>
          <p:nvPr/>
        </p:nvGraphicFramePr>
        <p:xfrm>
          <a:off x="3986631" y="1161708"/>
          <a:ext cx="1472184" cy="32755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aphicFrame>
        <p:nvGraphicFramePr>
          <p:cNvPr id="20" name="Content Placeholder 5">
            <a:extLst>
              <a:ext uri="{FF2B5EF4-FFF2-40B4-BE49-F238E27FC236}">
                <a16:creationId xmlns:a16="http://schemas.microsoft.com/office/drawing/2014/main" id="{D569C062-AC6F-4D44-9106-5C4DB6F970CE}"/>
              </a:ext>
            </a:extLst>
          </p:cNvPr>
          <p:cNvGraphicFramePr>
            <a:graphicFrameLocks/>
          </p:cNvGraphicFramePr>
          <p:nvPr/>
        </p:nvGraphicFramePr>
        <p:xfrm>
          <a:off x="5523466" y="1139762"/>
          <a:ext cx="1472184" cy="32755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graphicFrame>
        <p:nvGraphicFramePr>
          <p:cNvPr id="21" name="Content Placeholder 5">
            <a:extLst>
              <a:ext uri="{FF2B5EF4-FFF2-40B4-BE49-F238E27FC236}">
                <a16:creationId xmlns:a16="http://schemas.microsoft.com/office/drawing/2014/main" id="{FA22D3DF-C1D3-4F52-8564-E578F108F53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17682850"/>
              </p:ext>
            </p:extLst>
          </p:nvPr>
        </p:nvGraphicFramePr>
        <p:xfrm>
          <a:off x="7060301" y="1161708"/>
          <a:ext cx="1472184" cy="32755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8" r:lo="rId19" r:qs="rId20" r:cs="rId21"/>
          </a:graphicData>
        </a:graphic>
      </p:graphicFrame>
      <p:graphicFrame>
        <p:nvGraphicFramePr>
          <p:cNvPr id="22" name="Content Placeholder 5">
            <a:extLst>
              <a:ext uri="{FF2B5EF4-FFF2-40B4-BE49-F238E27FC236}">
                <a16:creationId xmlns:a16="http://schemas.microsoft.com/office/drawing/2014/main" id="{28FB96B2-DA62-464E-A97F-DCF05D71796A}"/>
              </a:ext>
            </a:extLst>
          </p:cNvPr>
          <p:cNvGraphicFramePr>
            <a:graphicFrameLocks/>
          </p:cNvGraphicFramePr>
          <p:nvPr/>
        </p:nvGraphicFramePr>
        <p:xfrm>
          <a:off x="8569691" y="1150735"/>
          <a:ext cx="1472184" cy="32755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3" r:lo="rId24" r:qs="rId25" r:cs="rId26"/>
          </a:graphicData>
        </a:graphic>
      </p:graphicFrame>
      <p:sp>
        <p:nvSpPr>
          <p:cNvPr id="23" name="Content Placeholder 11">
            <a:extLst>
              <a:ext uri="{FF2B5EF4-FFF2-40B4-BE49-F238E27FC236}">
                <a16:creationId xmlns:a16="http://schemas.microsoft.com/office/drawing/2014/main" id="{A7BFEA80-50EC-437F-8E37-C9488539B7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513835"/>
            <a:ext cx="10515600" cy="1494581"/>
          </a:xfrm>
        </p:spPr>
        <p:txBody>
          <a:bodyPr>
            <a:normAutofit fontScale="77500" lnSpcReduction="20000"/>
          </a:bodyPr>
          <a:lstStyle/>
          <a:p>
            <a:pPr marL="514350" indent="-514350">
              <a:buAutoNum type="arabicPeriod"/>
            </a:pPr>
            <a:r>
              <a:rPr lang="en-US" dirty="0"/>
              <a:t>Hypothalamus makes and releases hormone into portal system</a:t>
            </a:r>
          </a:p>
          <a:p>
            <a:pPr marL="514350" indent="-514350">
              <a:buAutoNum type="arabicPeriod"/>
            </a:pPr>
            <a:r>
              <a:rPr lang="en-US" dirty="0"/>
              <a:t>Hormone travels through hypothalamic </a:t>
            </a:r>
            <a:r>
              <a:rPr lang="en-US" dirty="0" err="1"/>
              <a:t>hypophyseal</a:t>
            </a:r>
            <a:r>
              <a:rPr lang="en-US" dirty="0"/>
              <a:t> portal system to ant pit </a:t>
            </a:r>
          </a:p>
          <a:p>
            <a:pPr marL="514350" indent="-514350">
              <a:buAutoNum type="arabicPeriod"/>
            </a:pPr>
            <a:r>
              <a:rPr lang="en-US" dirty="0"/>
              <a:t>Hormone acts on ant pit to make and release a hormone into general circulation</a:t>
            </a:r>
          </a:p>
          <a:p>
            <a:pPr marL="514350" indent="-514350">
              <a:buAutoNum type="arabicPeriod"/>
            </a:pPr>
            <a:r>
              <a:rPr lang="en-US" dirty="0"/>
              <a:t>Hormone travels through general circulation to target tissue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1234B6D-DB12-4725-B23B-A218F6C0E04C}"/>
              </a:ext>
            </a:extLst>
          </p:cNvPr>
          <p:cNvSpPr txBox="1"/>
          <p:nvPr/>
        </p:nvSpPr>
        <p:spPr>
          <a:xfrm>
            <a:off x="924448" y="1328597"/>
            <a:ext cx="1576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Hypothalamus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EF14906-98A5-4E69-803D-958BF9C0103E}"/>
              </a:ext>
            </a:extLst>
          </p:cNvPr>
          <p:cNvSpPr txBox="1"/>
          <p:nvPr/>
        </p:nvSpPr>
        <p:spPr>
          <a:xfrm>
            <a:off x="1195418" y="2454350"/>
            <a:ext cx="10341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Anterior </a:t>
            </a:r>
          </a:p>
          <a:p>
            <a:r>
              <a:rPr lang="en-US" b="1" dirty="0"/>
              <a:t>pituitary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D540A44-A517-484C-86CD-C5264CED1E9A}"/>
              </a:ext>
            </a:extLst>
          </p:cNvPr>
          <p:cNvSpPr txBox="1"/>
          <p:nvPr/>
        </p:nvSpPr>
        <p:spPr>
          <a:xfrm>
            <a:off x="1325294" y="3857103"/>
            <a:ext cx="774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Target</a:t>
            </a:r>
          </a:p>
        </p:txBody>
      </p:sp>
    </p:spTree>
    <p:extLst>
      <p:ext uri="{BB962C8B-B14F-4D97-AF65-F5344CB8AC3E}">
        <p14:creationId xmlns:p14="http://schemas.microsoft.com/office/powerpoint/2010/main" val="1332191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289FF-BCE4-4704-8E35-325DDF40F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9662"/>
            <a:ext cx="10515600" cy="1327687"/>
          </a:xfrm>
        </p:spPr>
        <p:txBody>
          <a:bodyPr>
            <a:noAutofit/>
          </a:bodyPr>
          <a:lstStyle/>
          <a:p>
            <a:pPr algn="ctr"/>
            <a:r>
              <a:rPr lang="en-US" sz="36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If the hypothalamic-hypophyseal portal system was destroyed…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E9031E-8B74-4CC0-9372-753BF492B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89090"/>
            <a:ext cx="10515600" cy="4050081"/>
          </a:xfrm>
        </p:spPr>
        <p:txBody>
          <a:bodyPr>
            <a:normAutofit/>
          </a:bodyPr>
          <a:lstStyle/>
          <a:p>
            <a:pPr marL="514350" indent="-514350">
              <a:buAutoNum type="alphaUcParenR"/>
            </a:pPr>
            <a:r>
              <a:rPr lang="en-US" dirty="0"/>
              <a:t>Prolactin would not be circulating</a:t>
            </a:r>
          </a:p>
          <a:p>
            <a:pPr marL="514350" indent="-514350">
              <a:buAutoNum type="alphaUcParenR"/>
            </a:pPr>
            <a:r>
              <a:rPr lang="en-US" dirty="0"/>
              <a:t>GnRH would not be circulating</a:t>
            </a:r>
          </a:p>
          <a:p>
            <a:pPr marL="514350" indent="-514350">
              <a:buAutoNum type="alphaUcParenR"/>
            </a:pPr>
            <a:r>
              <a:rPr lang="en-US" dirty="0"/>
              <a:t>Thyroid hormone would be circulating</a:t>
            </a:r>
          </a:p>
          <a:p>
            <a:pPr marL="514350" indent="-514350">
              <a:buAutoNum type="alphaUcParenR"/>
            </a:pPr>
            <a:r>
              <a:rPr lang="en-US" dirty="0"/>
              <a:t>No hormones would be circulating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504490-203F-4C81-BA91-C9DBC4D311D1}"/>
              </a:ext>
            </a:extLst>
          </p:cNvPr>
          <p:cNvSpPr/>
          <p:nvPr/>
        </p:nvSpPr>
        <p:spPr>
          <a:xfrm>
            <a:off x="0" y="6015788"/>
            <a:ext cx="12192000" cy="842211"/>
          </a:xfrm>
          <a:prstGeom prst="rect">
            <a:avLst/>
          </a:prstGeom>
          <a:solidFill>
            <a:srgbClr val="4F2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D8F3A-AD09-4BBB-A04C-73C1726F3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3" y="6092405"/>
            <a:ext cx="2905683" cy="688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138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289FF-BCE4-4704-8E35-325DDF40F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9662"/>
            <a:ext cx="10515600" cy="1327687"/>
          </a:xfrm>
        </p:spPr>
        <p:txBody>
          <a:bodyPr>
            <a:noAutofit/>
          </a:bodyPr>
          <a:lstStyle/>
          <a:p>
            <a:pPr algn="ctr"/>
            <a:r>
              <a:rPr lang="en-US" sz="36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If the hypothalamic-hypophyseal portal system was destroyed…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E9031E-8B74-4CC0-9372-753BF492B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89090"/>
            <a:ext cx="10515600" cy="4050081"/>
          </a:xfrm>
        </p:spPr>
        <p:txBody>
          <a:bodyPr>
            <a:normAutofit/>
          </a:bodyPr>
          <a:lstStyle/>
          <a:p>
            <a:pPr marL="514350" indent="-514350">
              <a:buAutoNum type="alphaUcParenR"/>
            </a:pPr>
            <a:r>
              <a:rPr lang="en-US" dirty="0"/>
              <a:t>Prolactin would not be circulating</a:t>
            </a:r>
          </a:p>
          <a:p>
            <a:pPr marL="514350" indent="-514350">
              <a:buAutoNum type="alphaUcParenR"/>
            </a:pPr>
            <a:r>
              <a:rPr lang="en-US" dirty="0">
                <a:solidFill>
                  <a:srgbClr val="FF0000"/>
                </a:solidFill>
              </a:rPr>
              <a:t>GnRH would not be circulating</a:t>
            </a:r>
          </a:p>
          <a:p>
            <a:pPr marL="514350" indent="-514350">
              <a:buAutoNum type="alphaUcParenR"/>
            </a:pPr>
            <a:r>
              <a:rPr lang="en-US" dirty="0"/>
              <a:t>Thyroid hormone would be circulating</a:t>
            </a:r>
          </a:p>
          <a:p>
            <a:pPr marL="514350" indent="-514350">
              <a:buAutoNum type="alphaUcParenR"/>
            </a:pPr>
            <a:r>
              <a:rPr lang="en-US" dirty="0"/>
              <a:t>No hormones would be circulating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504490-203F-4C81-BA91-C9DBC4D311D1}"/>
              </a:ext>
            </a:extLst>
          </p:cNvPr>
          <p:cNvSpPr/>
          <p:nvPr/>
        </p:nvSpPr>
        <p:spPr>
          <a:xfrm>
            <a:off x="0" y="6015788"/>
            <a:ext cx="12192000" cy="842211"/>
          </a:xfrm>
          <a:prstGeom prst="rect">
            <a:avLst/>
          </a:prstGeom>
          <a:solidFill>
            <a:srgbClr val="4F2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D8F3A-AD09-4BBB-A04C-73C1726F3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3" y="6092405"/>
            <a:ext cx="2905683" cy="6889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B4097BD-7141-4D3F-8194-ACA234414B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6329" y="3528570"/>
            <a:ext cx="2264994" cy="2410601"/>
          </a:xfrm>
          <a:prstGeom prst="rect">
            <a:avLst/>
          </a:prstGeom>
        </p:spPr>
      </p:pic>
      <p:graphicFrame>
        <p:nvGraphicFramePr>
          <p:cNvPr id="7" name="Content Placeholder 5">
            <a:extLst>
              <a:ext uri="{FF2B5EF4-FFF2-40B4-BE49-F238E27FC236}">
                <a16:creationId xmlns:a16="http://schemas.microsoft.com/office/drawing/2014/main" id="{5BBCCDE7-83B1-40D0-95E9-CC995433E05A}"/>
              </a:ext>
            </a:extLst>
          </p:cNvPr>
          <p:cNvGraphicFramePr>
            <a:graphicFrameLocks/>
          </p:cNvGraphicFramePr>
          <p:nvPr/>
        </p:nvGraphicFramePr>
        <p:xfrm>
          <a:off x="10397418" y="1889090"/>
          <a:ext cx="1488558" cy="32755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0231884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289FF-BCE4-4704-8E35-325DDF40F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9662"/>
            <a:ext cx="10515600" cy="1097915"/>
          </a:xfrm>
        </p:spPr>
        <p:txBody>
          <a:bodyPr/>
          <a:lstStyle/>
          <a:p>
            <a:pPr algn="ctr"/>
            <a:r>
              <a:rPr lang="en-US" sz="48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Thyroid Gland</a:t>
            </a:r>
            <a:endParaRPr lang="en-CA" b="1" dirty="0">
              <a:solidFill>
                <a:srgbClr val="4F268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504490-203F-4C81-BA91-C9DBC4D311D1}"/>
              </a:ext>
            </a:extLst>
          </p:cNvPr>
          <p:cNvSpPr/>
          <p:nvPr/>
        </p:nvSpPr>
        <p:spPr>
          <a:xfrm>
            <a:off x="0" y="6015788"/>
            <a:ext cx="12192000" cy="842211"/>
          </a:xfrm>
          <a:prstGeom prst="rect">
            <a:avLst/>
          </a:prstGeom>
          <a:solidFill>
            <a:srgbClr val="4F2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D8F3A-AD09-4BBB-A04C-73C1726F3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3" y="6092405"/>
            <a:ext cx="2905683" cy="688976"/>
          </a:xfrm>
          <a:prstGeom prst="rect">
            <a:avLst/>
          </a:prstGeom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4E6FBAC7-37AD-42AC-A280-35F9AA7325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/>
          <a:srcRect l="50952" t="15596" b="3755"/>
          <a:stretch/>
        </p:blipFill>
        <p:spPr bwMode="auto">
          <a:xfrm>
            <a:off x="4394902" y="1297577"/>
            <a:ext cx="3434576" cy="431486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8643C78-357F-4E7C-96A6-11B222226173}"/>
              </a:ext>
            </a:extLst>
          </p:cNvPr>
          <p:cNvCxnSpPr/>
          <p:nvPr/>
        </p:nvCxnSpPr>
        <p:spPr>
          <a:xfrm flipH="1">
            <a:off x="6524784" y="1750763"/>
            <a:ext cx="3021980" cy="100360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308E61D-9936-4A3A-9C9E-672EFABE2922}"/>
              </a:ext>
            </a:extLst>
          </p:cNvPr>
          <p:cNvCxnSpPr>
            <a:cxnSpLocks/>
          </p:cNvCxnSpPr>
          <p:nvPr/>
        </p:nvCxnSpPr>
        <p:spPr>
          <a:xfrm flipH="1">
            <a:off x="6677186" y="2754372"/>
            <a:ext cx="2869578" cy="125690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10925CF-AD0C-4638-A5F8-083E83BE98A6}"/>
              </a:ext>
            </a:extLst>
          </p:cNvPr>
          <p:cNvCxnSpPr>
            <a:cxnSpLocks/>
          </p:cNvCxnSpPr>
          <p:nvPr/>
        </p:nvCxnSpPr>
        <p:spPr>
          <a:xfrm flipH="1">
            <a:off x="6394689" y="3788441"/>
            <a:ext cx="3152075" cy="147921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5203CB9-1AAD-40EB-95A0-5CEED8008B18}"/>
              </a:ext>
            </a:extLst>
          </p:cNvPr>
          <p:cNvSpPr txBox="1"/>
          <p:nvPr/>
        </p:nvSpPr>
        <p:spPr>
          <a:xfrm>
            <a:off x="9546767" y="1572347"/>
            <a:ext cx="1807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3C1B71"/>
                </a:solidFill>
              </a:rPr>
              <a:t>Thyroid Cartilage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6E19D0D-FA20-43DD-B231-F4C90B931469}"/>
              </a:ext>
            </a:extLst>
          </p:cNvPr>
          <p:cNvSpPr txBox="1"/>
          <p:nvPr/>
        </p:nvSpPr>
        <p:spPr>
          <a:xfrm>
            <a:off x="9546767" y="2547973"/>
            <a:ext cx="1525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3C1B71"/>
                </a:solidFill>
              </a:rPr>
              <a:t>Thyroid Gland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1138E45-93D4-491F-A0FA-7DD0CF5EE6B5}"/>
              </a:ext>
            </a:extLst>
          </p:cNvPr>
          <p:cNvSpPr txBox="1"/>
          <p:nvPr/>
        </p:nvSpPr>
        <p:spPr>
          <a:xfrm>
            <a:off x="9546764" y="3603775"/>
            <a:ext cx="925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3C1B71"/>
                </a:solidFill>
              </a:rPr>
              <a:t>Trachea</a:t>
            </a:r>
          </a:p>
        </p:txBody>
      </p:sp>
    </p:spTree>
    <p:extLst>
      <p:ext uri="{BB962C8B-B14F-4D97-AF65-F5344CB8AC3E}">
        <p14:creationId xmlns:p14="http://schemas.microsoft.com/office/powerpoint/2010/main" val="19200121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289FF-BCE4-4704-8E35-325DDF40F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9662"/>
            <a:ext cx="10515600" cy="1097915"/>
          </a:xfrm>
        </p:spPr>
        <p:txBody>
          <a:bodyPr/>
          <a:lstStyle/>
          <a:p>
            <a:pPr algn="ctr"/>
            <a:r>
              <a:rPr lang="en-US" sz="48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Thyroid Gland</a:t>
            </a:r>
            <a:endParaRPr lang="en-CA" b="1" dirty="0">
              <a:solidFill>
                <a:srgbClr val="4F268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504490-203F-4C81-BA91-C9DBC4D311D1}"/>
              </a:ext>
            </a:extLst>
          </p:cNvPr>
          <p:cNvSpPr/>
          <p:nvPr/>
        </p:nvSpPr>
        <p:spPr>
          <a:xfrm>
            <a:off x="0" y="6015788"/>
            <a:ext cx="12192000" cy="842211"/>
          </a:xfrm>
          <a:prstGeom prst="rect">
            <a:avLst/>
          </a:prstGeom>
          <a:solidFill>
            <a:srgbClr val="4F2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D8F3A-AD09-4BBB-A04C-73C1726F3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3" y="6092405"/>
            <a:ext cx="2905683" cy="68897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7C43624-FA7C-4657-915D-BC8E135DD7CC}"/>
              </a:ext>
            </a:extLst>
          </p:cNvPr>
          <p:cNvSpPr txBox="1"/>
          <p:nvPr/>
        </p:nvSpPr>
        <p:spPr>
          <a:xfrm>
            <a:off x="7260265" y="2300950"/>
            <a:ext cx="409353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000" dirty="0">
                <a:solidFill>
                  <a:srgbClr val="FF0000"/>
                </a:solidFill>
              </a:rPr>
              <a:t>Capillary</a:t>
            </a:r>
            <a:r>
              <a:rPr lang="en-US" sz="2000" dirty="0"/>
              <a:t>:</a:t>
            </a:r>
            <a:r>
              <a:rPr lang="en-US" sz="2000" dirty="0">
                <a:solidFill>
                  <a:srgbClr val="807F83"/>
                </a:solidFill>
              </a:rPr>
              <a:t> </a:t>
            </a:r>
            <a:r>
              <a:rPr lang="en-US" sz="2000" dirty="0"/>
              <a:t>TH transport</a:t>
            </a:r>
          </a:p>
          <a:p>
            <a:pPr marL="457200" indent="-457200">
              <a:buAutoNum type="arabicPeriod"/>
            </a:pPr>
            <a:r>
              <a:rPr lang="en-US" sz="2000" dirty="0">
                <a:solidFill>
                  <a:srgbClr val="FF0000"/>
                </a:solidFill>
              </a:rPr>
              <a:t>Follicle</a:t>
            </a:r>
            <a:r>
              <a:rPr lang="en-US" sz="2000" dirty="0"/>
              <a:t>:</a:t>
            </a:r>
            <a:r>
              <a:rPr lang="en-US" sz="2000" dirty="0">
                <a:solidFill>
                  <a:srgbClr val="807F83"/>
                </a:solidFill>
              </a:rPr>
              <a:t> </a:t>
            </a:r>
            <a:r>
              <a:rPr lang="en-US" sz="2000" dirty="0"/>
              <a:t>functional unit where TH is made</a:t>
            </a:r>
          </a:p>
          <a:p>
            <a:pPr marL="457200" indent="-457200">
              <a:buAutoNum type="arabicPeriod"/>
            </a:pPr>
            <a:r>
              <a:rPr lang="en-US" sz="2000" dirty="0">
                <a:solidFill>
                  <a:srgbClr val="FF0000"/>
                </a:solidFill>
              </a:rPr>
              <a:t>Colloid</a:t>
            </a:r>
            <a:r>
              <a:rPr lang="en-US" sz="2000" dirty="0"/>
              <a:t>:</a:t>
            </a:r>
            <a:r>
              <a:rPr lang="en-US" sz="2000" dirty="0">
                <a:solidFill>
                  <a:srgbClr val="807F83"/>
                </a:solidFill>
              </a:rPr>
              <a:t> </a:t>
            </a:r>
            <a:r>
              <a:rPr lang="en-US" sz="2000" dirty="0"/>
              <a:t>TH is made and stored here</a:t>
            </a:r>
          </a:p>
          <a:p>
            <a:pPr marL="457200" indent="-457200">
              <a:buAutoNum type="arabicPeriod"/>
            </a:pPr>
            <a:r>
              <a:rPr lang="en-US" sz="2000" dirty="0">
                <a:solidFill>
                  <a:srgbClr val="FF0000"/>
                </a:solidFill>
              </a:rPr>
              <a:t>Follicular cells</a:t>
            </a:r>
            <a:r>
              <a:rPr lang="en-US" sz="2000" dirty="0"/>
              <a:t>:</a:t>
            </a:r>
            <a:r>
              <a:rPr lang="en-US" sz="2000" dirty="0">
                <a:solidFill>
                  <a:srgbClr val="3C1B71"/>
                </a:solidFill>
              </a:rPr>
              <a:t> </a:t>
            </a:r>
            <a:r>
              <a:rPr lang="en-US" sz="2000" dirty="0"/>
              <a:t>acquire and produce TH building blocks</a:t>
            </a:r>
          </a:p>
        </p:txBody>
      </p:sp>
      <p:pic>
        <p:nvPicPr>
          <p:cNvPr id="18" name="Content Placeholder 7">
            <a:extLst>
              <a:ext uri="{FF2B5EF4-FFF2-40B4-BE49-F238E27FC236}">
                <a16:creationId xmlns:a16="http://schemas.microsoft.com/office/drawing/2014/main" id="{E4702DAC-11CA-4B72-BB3B-F35AD08D6A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905524" y="1415361"/>
            <a:ext cx="4190476" cy="4523809"/>
          </a:xfr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B6A5452-DF11-4765-8F8D-40593BEEB7B2}"/>
              </a:ext>
            </a:extLst>
          </p:cNvPr>
          <p:cNvCxnSpPr/>
          <p:nvPr/>
        </p:nvCxnSpPr>
        <p:spPr>
          <a:xfrm>
            <a:off x="2930244" y="1415361"/>
            <a:ext cx="0" cy="5449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8095B39-5989-4EC4-8221-E374A826D51C}"/>
              </a:ext>
            </a:extLst>
          </p:cNvPr>
          <p:cNvCxnSpPr>
            <a:cxnSpLocks/>
          </p:cNvCxnSpPr>
          <p:nvPr/>
        </p:nvCxnSpPr>
        <p:spPr>
          <a:xfrm flipH="1" flipV="1">
            <a:off x="4197766" y="5123567"/>
            <a:ext cx="3718" cy="39401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39ABD31-33E0-4744-8F4C-B5C084294189}"/>
              </a:ext>
            </a:extLst>
          </p:cNvPr>
          <p:cNvCxnSpPr>
            <a:cxnSpLocks/>
          </p:cNvCxnSpPr>
          <p:nvPr/>
        </p:nvCxnSpPr>
        <p:spPr>
          <a:xfrm>
            <a:off x="4640099" y="1960338"/>
            <a:ext cx="0" cy="68122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709CE5C2-FC7A-4B43-8407-C3DE6FFDF51C}"/>
              </a:ext>
            </a:extLst>
          </p:cNvPr>
          <p:cNvSpPr/>
          <p:nvPr/>
        </p:nvSpPr>
        <p:spPr>
          <a:xfrm>
            <a:off x="2562254" y="3543811"/>
            <a:ext cx="1728439" cy="1784195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DEB9248-C904-4A0A-8284-65063F742A78}"/>
              </a:ext>
            </a:extLst>
          </p:cNvPr>
          <p:cNvCxnSpPr>
            <a:cxnSpLocks/>
          </p:cNvCxnSpPr>
          <p:nvPr/>
        </p:nvCxnSpPr>
        <p:spPr>
          <a:xfrm flipV="1">
            <a:off x="2751825" y="5225787"/>
            <a:ext cx="290526" cy="39401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7D906715-2D73-4490-849D-5779EA72765F}"/>
              </a:ext>
            </a:extLst>
          </p:cNvPr>
          <p:cNvSpPr txBox="1"/>
          <p:nvPr/>
        </p:nvSpPr>
        <p:spPr>
          <a:xfrm>
            <a:off x="2328279" y="5590807"/>
            <a:ext cx="847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Follicle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DA411FE-CB8B-49F8-8EBD-1DD90B993BEB}"/>
              </a:ext>
            </a:extLst>
          </p:cNvPr>
          <p:cNvSpPr txBox="1"/>
          <p:nvPr/>
        </p:nvSpPr>
        <p:spPr>
          <a:xfrm>
            <a:off x="3692658" y="5590807"/>
            <a:ext cx="1017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Capillary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CC5B915-056E-4A11-B3E3-C0E75CA87B09}"/>
              </a:ext>
            </a:extLst>
          </p:cNvPr>
          <p:cNvSpPr txBox="1"/>
          <p:nvPr/>
        </p:nvSpPr>
        <p:spPr>
          <a:xfrm>
            <a:off x="4217547" y="1554391"/>
            <a:ext cx="845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Colloid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46EF547-4037-4426-906A-FB25C2C26F41}"/>
              </a:ext>
            </a:extLst>
          </p:cNvPr>
          <p:cNvSpPr txBox="1"/>
          <p:nvPr/>
        </p:nvSpPr>
        <p:spPr>
          <a:xfrm>
            <a:off x="2216555" y="1046029"/>
            <a:ext cx="1427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Follicular cell</a:t>
            </a:r>
          </a:p>
        </p:txBody>
      </p:sp>
    </p:spTree>
    <p:extLst>
      <p:ext uri="{BB962C8B-B14F-4D97-AF65-F5344CB8AC3E}">
        <p14:creationId xmlns:p14="http://schemas.microsoft.com/office/powerpoint/2010/main" val="34410827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289FF-BCE4-4704-8E35-325DDF40F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9662"/>
            <a:ext cx="10515600" cy="1097915"/>
          </a:xfrm>
        </p:spPr>
        <p:txBody>
          <a:bodyPr/>
          <a:lstStyle/>
          <a:p>
            <a:pPr algn="ctr"/>
            <a:r>
              <a:rPr lang="en-CA" sz="48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Your TA reminding you…</a:t>
            </a:r>
            <a:endParaRPr lang="en-CA" b="1" dirty="0">
              <a:solidFill>
                <a:srgbClr val="4F268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E9031E-8B74-4CC0-9372-753BF492B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4001"/>
            <a:ext cx="10515600" cy="4415170"/>
          </a:xfrm>
        </p:spPr>
        <p:txBody>
          <a:bodyPr>
            <a:normAutofit/>
          </a:bodyPr>
          <a:lstStyle/>
          <a:p>
            <a:r>
              <a:rPr lang="en-CA" sz="3200" b="1" dirty="0">
                <a:solidFill>
                  <a:srgbClr val="4F2683"/>
                </a:solidFill>
              </a:rPr>
              <a:t>1</a:t>
            </a:r>
            <a:r>
              <a:rPr lang="en-CA" sz="3200" b="1" baseline="30000" dirty="0">
                <a:solidFill>
                  <a:srgbClr val="4F2683"/>
                </a:solidFill>
              </a:rPr>
              <a:t>st</a:t>
            </a:r>
            <a:r>
              <a:rPr lang="en-CA" sz="3200" b="1" dirty="0">
                <a:solidFill>
                  <a:srgbClr val="4F2683"/>
                </a:solidFill>
              </a:rPr>
              <a:t> Quiz </a:t>
            </a:r>
            <a:r>
              <a:rPr lang="en-CA" sz="3200" dirty="0">
                <a:solidFill>
                  <a:srgbClr val="FF0000"/>
                </a:solidFill>
              </a:rPr>
              <a:t>(1%)</a:t>
            </a:r>
          </a:p>
          <a:p>
            <a:pPr lvl="1"/>
            <a:r>
              <a:rPr lang="en-CA" sz="2800" dirty="0">
                <a:solidFill>
                  <a:srgbClr val="FF0000"/>
                </a:solidFill>
              </a:rPr>
              <a:t>Opens: </a:t>
            </a:r>
            <a:r>
              <a:rPr lang="en-CA" sz="2800" dirty="0"/>
              <a:t>Oct 21</a:t>
            </a:r>
            <a:r>
              <a:rPr lang="en-CA" sz="2800" baseline="30000" dirty="0"/>
              <a:t>st</a:t>
            </a:r>
            <a:r>
              <a:rPr lang="en-CA" sz="2800" dirty="0"/>
              <a:t> @ 4pm</a:t>
            </a:r>
          </a:p>
          <a:p>
            <a:pPr lvl="1"/>
            <a:r>
              <a:rPr lang="en-CA" sz="2800" dirty="0">
                <a:solidFill>
                  <a:srgbClr val="FF0000"/>
                </a:solidFill>
              </a:rPr>
              <a:t>Closes: </a:t>
            </a:r>
            <a:r>
              <a:rPr lang="en-CA" sz="2800" dirty="0"/>
              <a:t>Oct 22</a:t>
            </a:r>
            <a:r>
              <a:rPr lang="en-CA" sz="2800" baseline="30000" dirty="0"/>
              <a:t>nd</a:t>
            </a:r>
            <a:r>
              <a:rPr lang="en-CA" sz="2800" dirty="0"/>
              <a:t> @ 4pm</a:t>
            </a:r>
          </a:p>
          <a:p>
            <a:r>
              <a:rPr lang="en-CA" sz="3200" b="1" dirty="0">
                <a:solidFill>
                  <a:srgbClr val="4F2683"/>
                </a:solidFill>
              </a:rPr>
              <a:t>1</a:t>
            </a:r>
            <a:r>
              <a:rPr lang="en-CA" sz="3200" b="1" baseline="30000" dirty="0">
                <a:solidFill>
                  <a:srgbClr val="4F2683"/>
                </a:solidFill>
              </a:rPr>
              <a:t>st</a:t>
            </a:r>
            <a:r>
              <a:rPr lang="en-CA" sz="3200" b="1" dirty="0">
                <a:solidFill>
                  <a:srgbClr val="4F2683"/>
                </a:solidFill>
              </a:rPr>
              <a:t> Midterm </a:t>
            </a:r>
            <a:r>
              <a:rPr lang="en-CA" sz="3200" dirty="0"/>
              <a:t>- Oct 25</a:t>
            </a:r>
            <a:r>
              <a:rPr lang="en-CA" sz="3200" baseline="30000" dirty="0"/>
              <a:t>th</a:t>
            </a:r>
            <a:r>
              <a:rPr lang="en-CA" sz="3200" dirty="0"/>
              <a:t> @ 6pm-7pm </a:t>
            </a:r>
            <a:r>
              <a:rPr lang="en-CA" sz="3200" dirty="0">
                <a:solidFill>
                  <a:srgbClr val="FF0000"/>
                </a:solidFill>
              </a:rPr>
              <a:t>(15%)</a:t>
            </a:r>
            <a:endParaRPr lang="en-CA" dirty="0">
              <a:solidFill>
                <a:srgbClr val="FF0000"/>
              </a:solidFill>
            </a:endParaRPr>
          </a:p>
          <a:p>
            <a:r>
              <a:rPr lang="en-CA" sz="3200" b="1" dirty="0">
                <a:solidFill>
                  <a:srgbClr val="4F2683"/>
                </a:solidFill>
              </a:rPr>
              <a:t>Midterm Review session</a:t>
            </a:r>
          </a:p>
          <a:p>
            <a:pPr lvl="1"/>
            <a:r>
              <a:rPr lang="en-CA" sz="2800" dirty="0">
                <a:solidFill>
                  <a:srgbClr val="FF0000"/>
                </a:solidFill>
              </a:rPr>
              <a:t>When: </a:t>
            </a:r>
            <a:r>
              <a:rPr lang="en-CA" sz="2800" dirty="0"/>
              <a:t>Wednesday, Oct 23</a:t>
            </a:r>
            <a:r>
              <a:rPr lang="en-CA" sz="2800" baseline="30000" dirty="0"/>
              <a:t>rd</a:t>
            </a:r>
            <a:r>
              <a:rPr lang="en-CA" sz="2800" dirty="0"/>
              <a:t> from 6:00-8:00pm</a:t>
            </a:r>
          </a:p>
          <a:p>
            <a:pPr lvl="1"/>
            <a:r>
              <a:rPr lang="en-CA" sz="2800" dirty="0">
                <a:solidFill>
                  <a:srgbClr val="FF0000"/>
                </a:solidFill>
              </a:rPr>
              <a:t>Where: </a:t>
            </a:r>
            <a:r>
              <a:rPr lang="en-CA" sz="2800"/>
              <a:t>Auditorium C, </a:t>
            </a:r>
            <a:r>
              <a:rPr lang="en-CA" sz="2800" dirty="0"/>
              <a:t>University Hospital, 3</a:t>
            </a:r>
            <a:r>
              <a:rPr lang="en-CA" sz="2800" baseline="30000" dirty="0"/>
              <a:t>rd</a:t>
            </a:r>
            <a:r>
              <a:rPr lang="en-CA" sz="2800" dirty="0"/>
              <a:t> floor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504490-203F-4C81-BA91-C9DBC4D311D1}"/>
              </a:ext>
            </a:extLst>
          </p:cNvPr>
          <p:cNvSpPr/>
          <p:nvPr/>
        </p:nvSpPr>
        <p:spPr>
          <a:xfrm>
            <a:off x="0" y="6015788"/>
            <a:ext cx="12192000" cy="842211"/>
          </a:xfrm>
          <a:prstGeom prst="rect">
            <a:avLst/>
          </a:prstGeom>
          <a:solidFill>
            <a:srgbClr val="4F2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D8F3A-AD09-4BBB-A04C-73C1726F3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3" y="6092405"/>
            <a:ext cx="2905683" cy="688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6836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289FF-BCE4-4704-8E35-325DDF40F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9662"/>
            <a:ext cx="10515600" cy="1097915"/>
          </a:xfrm>
        </p:spPr>
        <p:txBody>
          <a:bodyPr/>
          <a:lstStyle/>
          <a:p>
            <a:pPr algn="ctr"/>
            <a:r>
              <a:rPr lang="en-US" sz="48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Thyroid Hormone Overview</a:t>
            </a:r>
            <a:endParaRPr lang="en-CA" b="1" dirty="0">
              <a:solidFill>
                <a:srgbClr val="4F268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E9031E-8B74-4CC0-9372-753BF492B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88" y="1524000"/>
            <a:ext cx="10174705" cy="4415169"/>
          </a:xfrm>
        </p:spPr>
        <p:txBody>
          <a:bodyPr>
            <a:normAutofit/>
          </a:bodyPr>
          <a:lstStyle/>
          <a:p>
            <a:r>
              <a:rPr lang="en-US" sz="2400" dirty="0"/>
              <a:t>TH is an </a:t>
            </a:r>
            <a:r>
              <a:rPr lang="en-US" sz="2400" dirty="0">
                <a:solidFill>
                  <a:srgbClr val="FF0000"/>
                </a:solidFill>
              </a:rPr>
              <a:t>amine hormone </a:t>
            </a:r>
            <a:r>
              <a:rPr lang="en-US" sz="2400" dirty="0"/>
              <a:t>with properties similar to steroid hormone</a:t>
            </a:r>
          </a:p>
          <a:p>
            <a:r>
              <a:rPr lang="en-US" sz="2400" dirty="0"/>
              <a:t>Function: </a:t>
            </a:r>
            <a:r>
              <a:rPr lang="en-US" sz="2400" dirty="0">
                <a:solidFill>
                  <a:srgbClr val="FF0000"/>
                </a:solidFill>
              </a:rPr>
              <a:t>increase basal metabolic rate</a:t>
            </a:r>
            <a:r>
              <a:rPr lang="en-US" sz="2400" dirty="0"/>
              <a:t>; acts on nearly every cell of body</a:t>
            </a:r>
          </a:p>
          <a:p>
            <a:r>
              <a:rPr lang="en-US" sz="2400" dirty="0"/>
              <a:t>2 key components: tyrosine and iodide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504490-203F-4C81-BA91-C9DBC4D311D1}"/>
              </a:ext>
            </a:extLst>
          </p:cNvPr>
          <p:cNvSpPr/>
          <p:nvPr/>
        </p:nvSpPr>
        <p:spPr>
          <a:xfrm>
            <a:off x="0" y="6015788"/>
            <a:ext cx="12192000" cy="842211"/>
          </a:xfrm>
          <a:prstGeom prst="rect">
            <a:avLst/>
          </a:prstGeom>
          <a:solidFill>
            <a:srgbClr val="4F2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D8F3A-AD09-4BBB-A04C-73C1726F3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3" y="6092405"/>
            <a:ext cx="2905683" cy="6889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ABEC8BD-7E67-489C-9A82-5D8D422AFF6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09"/>
          <a:stretch/>
        </p:blipFill>
        <p:spPr>
          <a:xfrm>
            <a:off x="4280835" y="3002491"/>
            <a:ext cx="3289609" cy="2689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2804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289FF-BCE4-4704-8E35-325DDF40F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9662"/>
            <a:ext cx="10515600" cy="1097915"/>
          </a:xfrm>
        </p:spPr>
        <p:txBody>
          <a:bodyPr/>
          <a:lstStyle/>
          <a:p>
            <a:pPr algn="ctr"/>
            <a:r>
              <a:rPr lang="en-US" sz="48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Thyroid Hormone Synthesis</a:t>
            </a:r>
            <a:endParaRPr lang="en-CA" b="1" dirty="0">
              <a:solidFill>
                <a:srgbClr val="4F268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E9031E-8B74-4CC0-9372-753BF492B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9405" y="1145512"/>
            <a:ext cx="6794394" cy="4793657"/>
          </a:xfrm>
        </p:spPr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en-US" sz="2400" dirty="0"/>
              <a:t>Tyrosine residues of thyroglobulin iodinated</a:t>
            </a:r>
          </a:p>
          <a:p>
            <a:pPr marL="457200" indent="-457200">
              <a:buAutoNum type="arabicPeriod"/>
            </a:pPr>
            <a:r>
              <a:rPr lang="en-US" sz="2400" dirty="0"/>
              <a:t>Two iodinated residues join by covalent bond</a:t>
            </a:r>
          </a:p>
          <a:p>
            <a:pPr marL="457200" indent="-457200">
              <a:buAutoNum type="arabicPeriod"/>
            </a:pPr>
            <a:r>
              <a:rPr lang="en-US" sz="2400" dirty="0"/>
              <a:t>Thyroid hormones stored in colloid</a:t>
            </a:r>
          </a:p>
          <a:p>
            <a:pPr marL="457200" indent="-457200">
              <a:buAutoNum type="arabicPeriod"/>
            </a:pPr>
            <a:r>
              <a:rPr lang="en-US" sz="2400" dirty="0"/>
              <a:t>TSH binds receptor and activates thyroid hormone synthesis</a:t>
            </a:r>
          </a:p>
          <a:p>
            <a:pPr marL="457200" indent="-457200">
              <a:buAutoNum type="arabicPeriod"/>
            </a:pPr>
            <a:r>
              <a:rPr lang="en-US" sz="2400" dirty="0"/>
              <a:t>Follicular cells take in thyroglobulin by endocytosis</a:t>
            </a:r>
          </a:p>
          <a:p>
            <a:pPr marL="457200" indent="-457200">
              <a:buAutoNum type="arabicPeriod"/>
            </a:pPr>
            <a:r>
              <a:rPr lang="en-US" sz="2400" dirty="0"/>
              <a:t>Endosome fuses with lysosome</a:t>
            </a:r>
          </a:p>
          <a:p>
            <a:pPr marL="457200" indent="-457200">
              <a:buAutoNum type="arabicPeriod"/>
            </a:pPr>
            <a:r>
              <a:rPr lang="en-US" sz="2400" dirty="0"/>
              <a:t>Lysosomal enzymes cause release of T3 and T4</a:t>
            </a:r>
          </a:p>
          <a:p>
            <a:pPr marL="457200" indent="-457200">
              <a:buAutoNum type="arabicPeriod"/>
            </a:pPr>
            <a:r>
              <a:rPr lang="en-US" sz="2400" dirty="0"/>
              <a:t>T3 and T4 diffuse into bloodstream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504490-203F-4C81-BA91-C9DBC4D311D1}"/>
              </a:ext>
            </a:extLst>
          </p:cNvPr>
          <p:cNvSpPr/>
          <p:nvPr/>
        </p:nvSpPr>
        <p:spPr>
          <a:xfrm>
            <a:off x="0" y="6015788"/>
            <a:ext cx="12192000" cy="842211"/>
          </a:xfrm>
          <a:prstGeom prst="rect">
            <a:avLst/>
          </a:prstGeom>
          <a:solidFill>
            <a:srgbClr val="4F2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D8F3A-AD09-4BBB-A04C-73C1726F3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3" y="6092405"/>
            <a:ext cx="2905683" cy="6889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0546921-29CC-4FA6-B62C-B529B3AD43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020" t="3932" r="2017" b="15021"/>
          <a:stretch/>
        </p:blipFill>
        <p:spPr>
          <a:xfrm>
            <a:off x="7707086" y="3024116"/>
            <a:ext cx="4325848" cy="299500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9D492CE-470D-4F03-9E8B-FA77ACB6CA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0937" b="13614"/>
          <a:stretch/>
        </p:blipFill>
        <p:spPr>
          <a:xfrm>
            <a:off x="9999980" y="912103"/>
            <a:ext cx="1962615" cy="2112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8773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289FF-BCE4-4704-8E35-325DDF40F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9662"/>
            <a:ext cx="10515600" cy="1689428"/>
          </a:xfrm>
        </p:spPr>
        <p:txBody>
          <a:bodyPr>
            <a:noAutofit/>
          </a:bodyPr>
          <a:lstStyle/>
          <a:p>
            <a:pPr algn="ctr"/>
            <a:r>
              <a:rPr lang="en-US" sz="28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Which of these hormones have the same target tissues or cells?</a:t>
            </a:r>
            <a:endParaRPr lang="en-CA" sz="2400" b="1" dirty="0">
              <a:solidFill>
                <a:srgbClr val="4F268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E9031E-8B74-4CC0-9372-753BF492B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89090"/>
            <a:ext cx="10515600" cy="4050081"/>
          </a:xfrm>
        </p:spPr>
        <p:txBody>
          <a:bodyPr>
            <a:normAutofit/>
          </a:bodyPr>
          <a:lstStyle/>
          <a:p>
            <a:pPr marL="514350" indent="-514350">
              <a:buAutoNum type="alphaUcParenR"/>
            </a:pPr>
            <a:r>
              <a:rPr lang="en-US" dirty="0"/>
              <a:t>TRH and T4</a:t>
            </a:r>
          </a:p>
          <a:p>
            <a:pPr marL="514350" indent="-514350">
              <a:buAutoNum type="alphaUcParenR"/>
            </a:pPr>
            <a:r>
              <a:rPr lang="en-US" dirty="0"/>
              <a:t>ADH and CRH</a:t>
            </a:r>
          </a:p>
          <a:p>
            <a:pPr marL="514350" indent="-514350">
              <a:buAutoNum type="alphaUcParenR"/>
            </a:pPr>
            <a:r>
              <a:rPr lang="en-US" dirty="0"/>
              <a:t>Prolactin and Vasopressin</a:t>
            </a:r>
          </a:p>
          <a:p>
            <a:pPr marL="514350" indent="-514350">
              <a:buAutoNum type="alphaUcParenR"/>
            </a:pPr>
            <a:r>
              <a:rPr lang="en-US" dirty="0"/>
              <a:t>TSH and GHRH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504490-203F-4C81-BA91-C9DBC4D311D1}"/>
              </a:ext>
            </a:extLst>
          </p:cNvPr>
          <p:cNvSpPr/>
          <p:nvPr/>
        </p:nvSpPr>
        <p:spPr>
          <a:xfrm>
            <a:off x="0" y="6015788"/>
            <a:ext cx="12192000" cy="842211"/>
          </a:xfrm>
          <a:prstGeom prst="rect">
            <a:avLst/>
          </a:prstGeom>
          <a:solidFill>
            <a:srgbClr val="4F2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D8F3A-AD09-4BBB-A04C-73C1726F3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3" y="6092405"/>
            <a:ext cx="2905683" cy="688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4365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289FF-BCE4-4704-8E35-325DDF40F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9662"/>
            <a:ext cx="10515600" cy="1689428"/>
          </a:xfrm>
        </p:spPr>
        <p:txBody>
          <a:bodyPr>
            <a:noAutofit/>
          </a:bodyPr>
          <a:lstStyle/>
          <a:p>
            <a:pPr algn="ctr"/>
            <a:r>
              <a:rPr lang="en-US" sz="28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Which of these hormones have the same target tissues or cells?</a:t>
            </a:r>
            <a:endParaRPr lang="en-CA" sz="2400" b="1" dirty="0">
              <a:solidFill>
                <a:srgbClr val="4F268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E9031E-8B74-4CC0-9372-753BF492B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89090"/>
            <a:ext cx="10515600" cy="4050081"/>
          </a:xfrm>
        </p:spPr>
        <p:txBody>
          <a:bodyPr>
            <a:normAutofit/>
          </a:bodyPr>
          <a:lstStyle/>
          <a:p>
            <a:pPr marL="514350" indent="-514350">
              <a:buAutoNum type="alphaUcParenR"/>
            </a:pPr>
            <a:r>
              <a:rPr lang="en-US" dirty="0">
                <a:solidFill>
                  <a:srgbClr val="FF0000"/>
                </a:solidFill>
              </a:rPr>
              <a:t>TRH and T4</a:t>
            </a:r>
          </a:p>
          <a:p>
            <a:pPr marL="514350" indent="-514350">
              <a:buAutoNum type="alphaUcParenR"/>
            </a:pPr>
            <a:r>
              <a:rPr lang="en-US" dirty="0"/>
              <a:t>ADH and CRH</a:t>
            </a:r>
          </a:p>
          <a:p>
            <a:pPr marL="514350" indent="-514350">
              <a:buAutoNum type="alphaUcParenR"/>
            </a:pPr>
            <a:r>
              <a:rPr lang="en-US" dirty="0"/>
              <a:t>Prolactin and Vasopressin</a:t>
            </a:r>
          </a:p>
          <a:p>
            <a:pPr marL="514350" indent="-514350">
              <a:buAutoNum type="alphaUcParenR"/>
            </a:pPr>
            <a:r>
              <a:rPr lang="en-US" dirty="0"/>
              <a:t>TSH and GHRH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504490-203F-4C81-BA91-C9DBC4D311D1}"/>
              </a:ext>
            </a:extLst>
          </p:cNvPr>
          <p:cNvSpPr/>
          <p:nvPr/>
        </p:nvSpPr>
        <p:spPr>
          <a:xfrm>
            <a:off x="0" y="6015788"/>
            <a:ext cx="12192000" cy="842211"/>
          </a:xfrm>
          <a:prstGeom prst="rect">
            <a:avLst/>
          </a:prstGeom>
          <a:solidFill>
            <a:srgbClr val="4F2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D8F3A-AD09-4BBB-A04C-73C1726F3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3" y="6092405"/>
            <a:ext cx="2905683" cy="688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6072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289FF-BCE4-4704-8E35-325DDF40F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9662"/>
            <a:ext cx="10515600" cy="109791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Thyroid Hormone Modulation</a:t>
            </a:r>
            <a:endParaRPr lang="en-CA" b="1" dirty="0">
              <a:solidFill>
                <a:srgbClr val="4F268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504490-203F-4C81-BA91-C9DBC4D311D1}"/>
              </a:ext>
            </a:extLst>
          </p:cNvPr>
          <p:cNvSpPr/>
          <p:nvPr/>
        </p:nvSpPr>
        <p:spPr>
          <a:xfrm>
            <a:off x="0" y="6015788"/>
            <a:ext cx="12192000" cy="842211"/>
          </a:xfrm>
          <a:prstGeom prst="rect">
            <a:avLst/>
          </a:prstGeom>
          <a:solidFill>
            <a:srgbClr val="4F2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D8F3A-AD09-4BBB-A04C-73C1726F3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3" y="6092405"/>
            <a:ext cx="2905683" cy="6889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94991BF-CBD5-4B8F-9360-653512263B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4566" y="1534185"/>
            <a:ext cx="4225371" cy="3789630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7F333DB7-B92D-4145-BD30-17BD48EE22A9}"/>
              </a:ext>
            </a:extLst>
          </p:cNvPr>
          <p:cNvSpPr/>
          <p:nvPr/>
        </p:nvSpPr>
        <p:spPr>
          <a:xfrm>
            <a:off x="3947062" y="3429000"/>
            <a:ext cx="457200" cy="42285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4144C02-66A9-4CE5-8790-9638E4D31D02}"/>
              </a:ext>
            </a:extLst>
          </p:cNvPr>
          <p:cNvCxnSpPr/>
          <p:nvPr/>
        </p:nvCxnSpPr>
        <p:spPr>
          <a:xfrm>
            <a:off x="4069725" y="3639981"/>
            <a:ext cx="223024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0B26FAE4-D00D-4E0C-A76A-1424CFFCC4B0}"/>
              </a:ext>
            </a:extLst>
          </p:cNvPr>
          <p:cNvSpPr/>
          <p:nvPr/>
        </p:nvSpPr>
        <p:spPr>
          <a:xfrm>
            <a:off x="3947062" y="2230960"/>
            <a:ext cx="457200" cy="42285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A26FCFA-7CC6-4172-BDE5-100A9BEFAA6E}"/>
              </a:ext>
            </a:extLst>
          </p:cNvPr>
          <p:cNvCxnSpPr/>
          <p:nvPr/>
        </p:nvCxnSpPr>
        <p:spPr>
          <a:xfrm>
            <a:off x="4069725" y="2441941"/>
            <a:ext cx="223024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F2DDF0C9-928D-4309-9434-BC81822D349F}"/>
              </a:ext>
            </a:extLst>
          </p:cNvPr>
          <p:cNvSpPr/>
          <p:nvPr/>
        </p:nvSpPr>
        <p:spPr>
          <a:xfrm>
            <a:off x="7812818" y="2238394"/>
            <a:ext cx="457200" cy="42285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C7A65A4-5C70-438D-8410-6ABE66587EE6}"/>
              </a:ext>
            </a:extLst>
          </p:cNvPr>
          <p:cNvCxnSpPr/>
          <p:nvPr/>
        </p:nvCxnSpPr>
        <p:spPr>
          <a:xfrm>
            <a:off x="7935481" y="2449375"/>
            <a:ext cx="223024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36099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493CD9-321C-40C9-9494-CFE831AD89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b="1" dirty="0">
                <a:solidFill>
                  <a:srgbClr val="4F2683"/>
                </a:solidFill>
                <a:latin typeface="+mn-lt"/>
              </a:rPr>
              <a:t>Thyroid Gland and Adrenal Gland</a:t>
            </a:r>
            <a:endParaRPr lang="en-CA" sz="5400" b="1" dirty="0">
              <a:solidFill>
                <a:srgbClr val="4F2683"/>
              </a:solidFill>
              <a:latin typeface="+mn-l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5F65BB8-E734-49B4-AD01-CD9DA72F20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204" y="6091014"/>
            <a:ext cx="2905683" cy="694967"/>
          </a:xfrm>
          <a:prstGeom prst="rect">
            <a:avLst/>
          </a:prstGeom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41E30B57-141A-42DC-B419-BCFCDB3A53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chemeClr val="bg1">
                    <a:lumMod val="50000"/>
                  </a:schemeClr>
                </a:solidFill>
              </a:rPr>
              <a:t>Chapter 3: Dr. </a:t>
            </a:r>
            <a:r>
              <a:rPr lang="en-US" sz="2800" b="1" dirty="0" err="1">
                <a:solidFill>
                  <a:schemeClr val="bg1">
                    <a:lumMod val="50000"/>
                  </a:schemeClr>
                </a:solidFill>
              </a:rPr>
              <a:t>Beye</a:t>
            </a:r>
            <a:endParaRPr lang="en-US" sz="2800" b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62209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289FF-BCE4-4704-8E35-325DDF40F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9662"/>
            <a:ext cx="10515600" cy="109791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Thyroid Gland Disorders</a:t>
            </a:r>
            <a:endParaRPr lang="en-CA" b="1" dirty="0">
              <a:solidFill>
                <a:srgbClr val="4F268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504490-203F-4C81-BA91-C9DBC4D311D1}"/>
              </a:ext>
            </a:extLst>
          </p:cNvPr>
          <p:cNvSpPr/>
          <p:nvPr/>
        </p:nvSpPr>
        <p:spPr>
          <a:xfrm>
            <a:off x="0" y="6015788"/>
            <a:ext cx="12192000" cy="842211"/>
          </a:xfrm>
          <a:prstGeom prst="rect">
            <a:avLst/>
          </a:prstGeom>
          <a:solidFill>
            <a:srgbClr val="4F2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D8F3A-AD09-4BBB-A04C-73C1726F3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3" y="6092405"/>
            <a:ext cx="2905683" cy="688976"/>
          </a:xfrm>
          <a:prstGeom prst="rect">
            <a:avLst/>
          </a:prstGeom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827A41AE-B574-4E7B-8204-6DAD24185924}"/>
              </a:ext>
            </a:extLst>
          </p:cNvPr>
          <p:cNvGraphicFramePr>
            <a:graphicFrameLocks noGrp="1"/>
          </p:cNvGraphicFramePr>
          <p:nvPr/>
        </p:nvGraphicFramePr>
        <p:xfrm>
          <a:off x="724395" y="1543791"/>
          <a:ext cx="10759043" cy="37526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16966">
                  <a:extLst>
                    <a:ext uri="{9D8B030D-6E8A-4147-A177-3AD203B41FA5}">
                      <a16:colId xmlns:a16="http://schemas.microsoft.com/office/drawing/2014/main" val="2344617614"/>
                    </a:ext>
                  </a:extLst>
                </a:gridCol>
                <a:gridCol w="4415558">
                  <a:extLst>
                    <a:ext uri="{9D8B030D-6E8A-4147-A177-3AD203B41FA5}">
                      <a16:colId xmlns:a16="http://schemas.microsoft.com/office/drawing/2014/main" val="3595674797"/>
                    </a:ext>
                  </a:extLst>
                </a:gridCol>
                <a:gridCol w="4726519">
                  <a:extLst>
                    <a:ext uri="{9D8B030D-6E8A-4147-A177-3AD203B41FA5}">
                      <a16:colId xmlns:a16="http://schemas.microsoft.com/office/drawing/2014/main" val="4124753806"/>
                    </a:ext>
                  </a:extLst>
                </a:gridCol>
              </a:tblGrid>
              <a:tr h="492766">
                <a:tc>
                  <a:txBody>
                    <a:bodyPr/>
                    <a:lstStyle/>
                    <a:p>
                      <a:pPr algn="ctr"/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Hyperthyroidism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Hypothyroidism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3756487"/>
                  </a:ext>
                </a:extLst>
              </a:tr>
              <a:tr h="1629918">
                <a:tc>
                  <a:txBody>
                    <a:bodyPr/>
                    <a:lstStyle/>
                    <a:p>
                      <a:r>
                        <a:rPr lang="en-US" sz="2000" b="1" dirty="0"/>
                        <a:t>Symptoms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Weight loss </a:t>
                      </a:r>
                    </a:p>
                    <a:p>
                      <a:pPr algn="ctr"/>
                      <a:r>
                        <a:rPr lang="en-US" sz="2000" b="1" dirty="0"/>
                        <a:t>Increase HR </a:t>
                      </a:r>
                    </a:p>
                    <a:p>
                      <a:pPr algn="ctr"/>
                      <a:r>
                        <a:rPr lang="en-US" sz="2000" b="1" dirty="0"/>
                        <a:t>Sensitive to heat </a:t>
                      </a:r>
                    </a:p>
                    <a:p>
                      <a:pPr algn="ctr"/>
                      <a:r>
                        <a:rPr lang="en-US" sz="2000" b="1" dirty="0"/>
                        <a:t>Fidgety, hyperactive, irritable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/>
                        <a:t>Weight gain</a:t>
                      </a:r>
                    </a:p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/>
                        <a:t>Decrease HR </a:t>
                      </a:r>
                    </a:p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/>
                        <a:t>Sensitive to cold </a:t>
                      </a:r>
                    </a:p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/>
                        <a:t>Fatigue, depression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8533116"/>
                  </a:ext>
                </a:extLst>
              </a:tr>
              <a:tr h="1629918">
                <a:tc>
                  <a:txBody>
                    <a:bodyPr/>
                    <a:lstStyle/>
                    <a:p>
                      <a:r>
                        <a:rPr lang="en-US" sz="2000" b="1" dirty="0"/>
                        <a:t>Causes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    TRH or </a:t>
                      </a:r>
                      <a:r>
                        <a:rPr lang="en-US" sz="2000" b="1" baseline="0" dirty="0"/>
                        <a:t>  </a:t>
                      </a:r>
                      <a:r>
                        <a:rPr lang="en-US" sz="2000" b="1" dirty="0"/>
                        <a:t>  TSH (leads to Goiter) Grave’s disease: Ab to TSH receptor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    TRH     TSH</a:t>
                      </a:r>
                    </a:p>
                    <a:p>
                      <a:pPr algn="ctr"/>
                      <a:r>
                        <a:rPr lang="en-US" sz="2000" b="1" dirty="0"/>
                        <a:t>Poor diet/iodide deficiency (leads to Goiter) </a:t>
                      </a:r>
                    </a:p>
                    <a:p>
                      <a:pPr algn="ctr"/>
                      <a:r>
                        <a:rPr lang="en-US" sz="2000" b="1" dirty="0"/>
                        <a:t>Can also result in atrophy: Autoimmune destruction of thyroid gland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7001825"/>
                  </a:ext>
                </a:extLst>
              </a:tr>
            </a:tbl>
          </a:graphicData>
        </a:graphic>
      </p:graphicFrame>
      <p:sp>
        <p:nvSpPr>
          <p:cNvPr id="10" name="Down Arrow 3">
            <a:extLst>
              <a:ext uri="{FF2B5EF4-FFF2-40B4-BE49-F238E27FC236}">
                <a16:creationId xmlns:a16="http://schemas.microsoft.com/office/drawing/2014/main" id="{6D8F0FB5-8367-4363-9E01-3C64C19DF81B}"/>
              </a:ext>
            </a:extLst>
          </p:cNvPr>
          <p:cNvSpPr/>
          <p:nvPr/>
        </p:nvSpPr>
        <p:spPr>
          <a:xfrm rot="10800000">
            <a:off x="2458667" y="3742839"/>
            <a:ext cx="144966" cy="234176"/>
          </a:xfrm>
          <a:prstGeom prst="downArrow">
            <a:avLst/>
          </a:prstGeom>
          <a:solidFill>
            <a:srgbClr val="3C1B71"/>
          </a:solidFill>
          <a:ln>
            <a:solidFill>
              <a:srgbClr val="3C1B7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own Arrow 5">
            <a:extLst>
              <a:ext uri="{FF2B5EF4-FFF2-40B4-BE49-F238E27FC236}">
                <a16:creationId xmlns:a16="http://schemas.microsoft.com/office/drawing/2014/main" id="{E02496FC-625E-45F1-9408-BE59B467767E}"/>
              </a:ext>
            </a:extLst>
          </p:cNvPr>
          <p:cNvSpPr/>
          <p:nvPr/>
        </p:nvSpPr>
        <p:spPr>
          <a:xfrm rot="10800000">
            <a:off x="3458241" y="3742839"/>
            <a:ext cx="144966" cy="234176"/>
          </a:xfrm>
          <a:prstGeom prst="downArrow">
            <a:avLst/>
          </a:prstGeom>
          <a:solidFill>
            <a:srgbClr val="3C1B71"/>
          </a:solidFill>
          <a:ln>
            <a:solidFill>
              <a:srgbClr val="3C1B7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Down Arrow 6">
            <a:extLst>
              <a:ext uri="{FF2B5EF4-FFF2-40B4-BE49-F238E27FC236}">
                <a16:creationId xmlns:a16="http://schemas.microsoft.com/office/drawing/2014/main" id="{6A64343E-3972-429A-9FC4-922E8BA38918}"/>
              </a:ext>
            </a:extLst>
          </p:cNvPr>
          <p:cNvSpPr/>
          <p:nvPr/>
        </p:nvSpPr>
        <p:spPr>
          <a:xfrm>
            <a:off x="8443829" y="3755049"/>
            <a:ext cx="144966" cy="234176"/>
          </a:xfrm>
          <a:prstGeom prst="downArrow">
            <a:avLst/>
          </a:prstGeom>
          <a:solidFill>
            <a:srgbClr val="3C1B71"/>
          </a:solidFill>
          <a:ln>
            <a:solidFill>
              <a:srgbClr val="3C1B7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own Arrow 7">
            <a:extLst>
              <a:ext uri="{FF2B5EF4-FFF2-40B4-BE49-F238E27FC236}">
                <a16:creationId xmlns:a16="http://schemas.microsoft.com/office/drawing/2014/main" id="{6350E981-35DB-46C0-B849-67963FC51A16}"/>
              </a:ext>
            </a:extLst>
          </p:cNvPr>
          <p:cNvSpPr/>
          <p:nvPr/>
        </p:nvSpPr>
        <p:spPr>
          <a:xfrm>
            <a:off x="9179829" y="3755049"/>
            <a:ext cx="144966" cy="234176"/>
          </a:xfrm>
          <a:prstGeom prst="downArrow">
            <a:avLst/>
          </a:prstGeom>
          <a:solidFill>
            <a:srgbClr val="3C1B71"/>
          </a:solidFill>
          <a:ln>
            <a:solidFill>
              <a:srgbClr val="3C1B7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3921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289FF-BCE4-4704-8E35-325DDF40F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9662"/>
            <a:ext cx="10515600" cy="1097915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8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Adrenal Gland: Layers</a:t>
            </a:r>
            <a:br>
              <a:rPr lang="en-US" sz="48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48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(Not on midterm)</a:t>
            </a:r>
            <a:endParaRPr lang="en-CA" b="1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504490-203F-4C81-BA91-C9DBC4D311D1}"/>
              </a:ext>
            </a:extLst>
          </p:cNvPr>
          <p:cNvSpPr/>
          <p:nvPr/>
        </p:nvSpPr>
        <p:spPr>
          <a:xfrm>
            <a:off x="0" y="6015788"/>
            <a:ext cx="12192000" cy="842211"/>
          </a:xfrm>
          <a:prstGeom prst="rect">
            <a:avLst/>
          </a:prstGeom>
          <a:solidFill>
            <a:srgbClr val="4F2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D8F3A-AD09-4BBB-A04C-73C1726F3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3" y="6092405"/>
            <a:ext cx="2905683" cy="688976"/>
          </a:xfrm>
          <a:prstGeom prst="rect">
            <a:avLst/>
          </a:prstGeom>
        </p:spPr>
      </p:pic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15F70626-F099-4E74-BCB5-588E704F2BDF}"/>
              </a:ext>
            </a:extLst>
          </p:cNvPr>
          <p:cNvGraphicFramePr>
            <a:graphicFrameLocks noGrp="1"/>
          </p:cNvGraphicFramePr>
          <p:nvPr/>
        </p:nvGraphicFramePr>
        <p:xfrm>
          <a:off x="1682244" y="1981200"/>
          <a:ext cx="8670072" cy="2895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3247">
                  <a:extLst>
                    <a:ext uri="{9D8B030D-6E8A-4147-A177-3AD203B41FA5}">
                      <a16:colId xmlns:a16="http://schemas.microsoft.com/office/drawing/2014/main" val="2344617614"/>
                    </a:ext>
                  </a:extLst>
                </a:gridCol>
                <a:gridCol w="1271239">
                  <a:extLst>
                    <a:ext uri="{9D8B030D-6E8A-4147-A177-3AD203B41FA5}">
                      <a16:colId xmlns:a16="http://schemas.microsoft.com/office/drawing/2014/main" val="3595674797"/>
                    </a:ext>
                  </a:extLst>
                </a:gridCol>
                <a:gridCol w="1736656">
                  <a:extLst>
                    <a:ext uri="{9D8B030D-6E8A-4147-A177-3AD203B41FA5}">
                      <a16:colId xmlns:a16="http://schemas.microsoft.com/office/drawing/2014/main" val="4124753806"/>
                    </a:ext>
                  </a:extLst>
                </a:gridCol>
                <a:gridCol w="1472518">
                  <a:extLst>
                    <a:ext uri="{9D8B030D-6E8A-4147-A177-3AD203B41FA5}">
                      <a16:colId xmlns:a16="http://schemas.microsoft.com/office/drawing/2014/main" val="891921214"/>
                    </a:ext>
                  </a:extLst>
                </a:gridCol>
                <a:gridCol w="1643206">
                  <a:extLst>
                    <a:ext uri="{9D8B030D-6E8A-4147-A177-3AD203B41FA5}">
                      <a16:colId xmlns:a16="http://schemas.microsoft.com/office/drawing/2014/main" val="4093993839"/>
                    </a:ext>
                  </a:extLst>
                </a:gridCol>
                <a:gridCol w="1643206">
                  <a:extLst>
                    <a:ext uri="{9D8B030D-6E8A-4147-A177-3AD203B41FA5}">
                      <a16:colId xmlns:a16="http://schemas.microsoft.com/office/drawing/2014/main" val="3654257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Layers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Categories of Hormones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Example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Stimulus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Effect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37564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Cortex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Zona glomerulosa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/>
                        <a:t>Mineralocorticoids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/>
                        <a:t>Aldosterone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/>
                        <a:t>RAAS pathway (@</a:t>
                      </a:r>
                      <a:r>
                        <a:rPr lang="en-US" sz="1600" b="1" baseline="0" dirty="0"/>
                        <a:t> low BP)</a:t>
                      </a:r>
                      <a:endParaRPr 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/>
                        <a:t>Increase Na</a:t>
                      </a:r>
                      <a:r>
                        <a:rPr lang="en-US" sz="1600" b="1" baseline="30000" dirty="0"/>
                        <a:t>+</a:t>
                      </a:r>
                      <a:r>
                        <a:rPr lang="en-US" sz="1600" b="1" dirty="0"/>
                        <a:t> </a:t>
                      </a:r>
                      <a:r>
                        <a:rPr lang="en-US" sz="1600" b="1" dirty="0" err="1"/>
                        <a:t>reabsoprtion</a:t>
                      </a:r>
                      <a:endParaRPr lang="en-US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585331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Cortex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Zona </a:t>
                      </a:r>
                      <a:r>
                        <a:rPr lang="en-US" sz="1600" b="1" dirty="0" err="1"/>
                        <a:t>fasciculata</a:t>
                      </a:r>
                      <a:endParaRPr 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   Glucocorticoids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Cortisol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ACTH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-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670018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Cortex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Zona reticularis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Androgens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DHEA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-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09821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Medulla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Medulla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err="1"/>
                        <a:t>Catecholamines</a:t>
                      </a:r>
                      <a:endParaRPr 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Epinephrine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Sympathetic Nervous System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SNS response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06095585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1F82000E-9268-48F7-A55F-B7B6C9481A1B}"/>
              </a:ext>
            </a:extLst>
          </p:cNvPr>
          <p:cNvSpPr txBox="1"/>
          <p:nvPr/>
        </p:nvSpPr>
        <p:spPr>
          <a:xfrm>
            <a:off x="2275550" y="5076962"/>
            <a:ext cx="7483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/>
              <a:t>Three classes of steroids: Mineralocorticoids, Glucocorticoids and Androgens</a:t>
            </a:r>
          </a:p>
        </p:txBody>
      </p:sp>
    </p:spTree>
    <p:extLst>
      <p:ext uri="{BB962C8B-B14F-4D97-AF65-F5344CB8AC3E}">
        <p14:creationId xmlns:p14="http://schemas.microsoft.com/office/powerpoint/2010/main" val="79444967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289FF-BCE4-4704-8E35-325DDF40F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9662"/>
            <a:ext cx="10515600" cy="1097915"/>
          </a:xfrm>
        </p:spPr>
        <p:txBody>
          <a:bodyPr/>
          <a:lstStyle/>
          <a:p>
            <a:pPr algn="ctr"/>
            <a:r>
              <a:rPr lang="en-CA" sz="48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Next Tutorial (Oct 29</a:t>
            </a:r>
            <a:r>
              <a:rPr lang="en-CA" sz="4800" b="1" baseline="30000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</a:t>
            </a:r>
            <a:r>
              <a:rPr lang="en-CA" sz="48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en-CA" b="1" dirty="0">
              <a:solidFill>
                <a:srgbClr val="4F268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E9031E-8B74-4CC0-9372-753BF492B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4001"/>
            <a:ext cx="10515600" cy="4415170"/>
          </a:xfrm>
        </p:spPr>
        <p:txBody>
          <a:bodyPr>
            <a:normAutofit/>
          </a:bodyPr>
          <a:lstStyle/>
          <a:p>
            <a:r>
              <a:rPr lang="en-US" dirty="0"/>
              <a:t>Endocrinology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504490-203F-4C81-BA91-C9DBC4D311D1}"/>
              </a:ext>
            </a:extLst>
          </p:cNvPr>
          <p:cNvSpPr/>
          <p:nvPr/>
        </p:nvSpPr>
        <p:spPr>
          <a:xfrm>
            <a:off x="0" y="6015788"/>
            <a:ext cx="12192000" cy="842211"/>
          </a:xfrm>
          <a:prstGeom prst="rect">
            <a:avLst/>
          </a:prstGeom>
          <a:solidFill>
            <a:srgbClr val="4F2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D8F3A-AD09-4BBB-A04C-73C1726F3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3" y="6092405"/>
            <a:ext cx="2905683" cy="688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5986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493CD9-321C-40C9-9494-CFE831AD89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563687"/>
          </a:xfrm>
        </p:spPr>
        <p:txBody>
          <a:bodyPr/>
          <a:lstStyle/>
          <a:p>
            <a:r>
              <a:rPr lang="en-US" sz="4800" b="1" dirty="0">
                <a:solidFill>
                  <a:srgbClr val="4F2683"/>
                </a:solidFill>
                <a:latin typeface="+mn-lt"/>
              </a:rPr>
              <a:t>What Questions Do You Have?</a:t>
            </a:r>
            <a:endParaRPr lang="en-CA" b="1" dirty="0">
              <a:solidFill>
                <a:srgbClr val="4F2683"/>
              </a:solidFill>
              <a:latin typeface="+mn-l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5F65BB8-E734-49B4-AD01-CD9DA72F20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204" y="6091014"/>
            <a:ext cx="2905683" cy="694967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418100E-72EE-4A94-A570-57CCE6C92F9E}"/>
              </a:ext>
            </a:extLst>
          </p:cNvPr>
          <p:cNvSpPr txBox="1">
            <a:spLocks/>
          </p:cNvSpPr>
          <p:nvPr/>
        </p:nvSpPr>
        <p:spPr>
          <a:xfrm>
            <a:off x="1209675" y="3155078"/>
            <a:ext cx="9772650" cy="142395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3200" dirty="0">
                <a:latin typeface="+mn-lt"/>
              </a:rPr>
              <a:t>You can ask in the </a:t>
            </a:r>
            <a:r>
              <a:rPr lang="en-CA" sz="3200" b="1" dirty="0">
                <a:solidFill>
                  <a:srgbClr val="4F2270"/>
                </a:solidFill>
                <a:latin typeface="+mn-lt"/>
              </a:rPr>
              <a:t>Owl forums</a:t>
            </a:r>
            <a:r>
              <a:rPr lang="en-CA" sz="3200" dirty="0">
                <a:latin typeface="+mn-lt"/>
              </a:rPr>
              <a:t> as well!</a:t>
            </a:r>
          </a:p>
          <a:p>
            <a:endParaRPr lang="en-CA" sz="3200" dirty="0">
              <a:latin typeface="+mn-lt"/>
            </a:endParaRPr>
          </a:p>
          <a:p>
            <a:r>
              <a:rPr lang="en-CA" sz="3200" dirty="0">
                <a:latin typeface="+mn-lt"/>
              </a:rPr>
              <a:t>Also anonymously ask questions in the </a:t>
            </a:r>
            <a:r>
              <a:rPr lang="en-CA" sz="3200" b="1" dirty="0">
                <a:solidFill>
                  <a:srgbClr val="4F2270"/>
                </a:solidFill>
                <a:latin typeface="+mn-lt"/>
              </a:rPr>
              <a:t>online </a:t>
            </a:r>
            <a:r>
              <a:rPr lang="en-CA" sz="3200" b="1" dirty="0" err="1">
                <a:solidFill>
                  <a:srgbClr val="4F2270"/>
                </a:solidFill>
                <a:latin typeface="+mn-lt"/>
              </a:rPr>
              <a:t>dropbox</a:t>
            </a:r>
            <a:r>
              <a:rPr lang="en-CA" sz="3200" dirty="0">
                <a:latin typeface="+mn-lt"/>
              </a:rPr>
              <a:t>!! </a:t>
            </a:r>
          </a:p>
        </p:txBody>
      </p:sp>
    </p:spTree>
    <p:extLst>
      <p:ext uri="{BB962C8B-B14F-4D97-AF65-F5344CB8AC3E}">
        <p14:creationId xmlns:p14="http://schemas.microsoft.com/office/powerpoint/2010/main" val="22838744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289FF-BCE4-4704-8E35-325DDF40F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9662"/>
            <a:ext cx="10515600" cy="1097915"/>
          </a:xfrm>
        </p:spPr>
        <p:txBody>
          <a:bodyPr/>
          <a:lstStyle/>
          <a:p>
            <a:pPr algn="ctr"/>
            <a:r>
              <a:rPr lang="en-CA" sz="48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Today</a:t>
            </a:r>
            <a:endParaRPr lang="en-CA" b="1" dirty="0">
              <a:solidFill>
                <a:srgbClr val="4F268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E9031E-8B74-4CC0-9372-753BF492B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4001"/>
            <a:ext cx="10515600" cy="4415170"/>
          </a:xfrm>
        </p:spPr>
        <p:txBody>
          <a:bodyPr>
            <a:normAutofit/>
          </a:bodyPr>
          <a:lstStyle/>
          <a:p>
            <a:r>
              <a:rPr lang="en-CA" sz="3200" dirty="0"/>
              <a:t>No group work!</a:t>
            </a:r>
          </a:p>
          <a:p>
            <a:r>
              <a:rPr lang="en-CA" sz="3200" dirty="0"/>
              <a:t>Learning </a:t>
            </a:r>
            <a:r>
              <a:rPr lang="en-CA" sz="3200" dirty="0" err="1"/>
              <a:t>Catalytics</a:t>
            </a:r>
            <a:r>
              <a:rPr lang="en-CA" sz="3200" dirty="0"/>
              <a:t> Question</a:t>
            </a:r>
          </a:p>
          <a:p>
            <a:r>
              <a:rPr lang="en-CA" sz="3200" dirty="0"/>
              <a:t>Basal ganglia</a:t>
            </a:r>
          </a:p>
          <a:p>
            <a:r>
              <a:rPr lang="en-CA" sz="3200" dirty="0"/>
              <a:t>Anterior pituitary and thyroid</a:t>
            </a:r>
          </a:p>
          <a:p>
            <a:r>
              <a:rPr lang="en-US" sz="3200" dirty="0"/>
              <a:t>Thyroid Gland and Adrenal Gland</a:t>
            </a:r>
            <a:endParaRPr lang="en-CA" sz="32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504490-203F-4C81-BA91-C9DBC4D311D1}"/>
              </a:ext>
            </a:extLst>
          </p:cNvPr>
          <p:cNvSpPr/>
          <p:nvPr/>
        </p:nvSpPr>
        <p:spPr>
          <a:xfrm>
            <a:off x="0" y="6015788"/>
            <a:ext cx="12192000" cy="842211"/>
          </a:xfrm>
          <a:prstGeom prst="rect">
            <a:avLst/>
          </a:prstGeom>
          <a:solidFill>
            <a:srgbClr val="4F2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D8F3A-AD09-4BBB-A04C-73C1726F3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3" y="6092405"/>
            <a:ext cx="2905683" cy="688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8722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493CD9-321C-40C9-9494-CFE831AD89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CA" sz="4400" b="1" dirty="0">
                <a:solidFill>
                  <a:srgbClr val="4F2683"/>
                </a:solidFill>
                <a:latin typeface="+mn-lt"/>
              </a:rPr>
              <a:t>Question from email/anonymous suggestion box…</a:t>
            </a:r>
            <a:endParaRPr lang="en-CA" sz="5400" b="1" dirty="0">
              <a:solidFill>
                <a:srgbClr val="4F2683"/>
              </a:solidFill>
              <a:latin typeface="+mn-l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5F65BB8-E734-49B4-AD01-CD9DA72F20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204" y="6091014"/>
            <a:ext cx="2905683" cy="694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1193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289FF-BCE4-4704-8E35-325DDF40F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9662"/>
            <a:ext cx="10515600" cy="1097915"/>
          </a:xfrm>
        </p:spPr>
        <p:txBody>
          <a:bodyPr>
            <a:noAutofit/>
          </a:bodyPr>
          <a:lstStyle/>
          <a:p>
            <a:pPr algn="ctr"/>
            <a:r>
              <a:rPr lang="en-US" sz="28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Lateral vs. Ventral Corticospinal Tracts</a:t>
            </a:r>
            <a:endParaRPr lang="en-CA" sz="2400" b="1" dirty="0">
              <a:solidFill>
                <a:srgbClr val="4F268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504490-203F-4C81-BA91-C9DBC4D311D1}"/>
              </a:ext>
            </a:extLst>
          </p:cNvPr>
          <p:cNvSpPr/>
          <p:nvPr/>
        </p:nvSpPr>
        <p:spPr>
          <a:xfrm>
            <a:off x="0" y="6015788"/>
            <a:ext cx="12192000" cy="842211"/>
          </a:xfrm>
          <a:prstGeom prst="rect">
            <a:avLst/>
          </a:prstGeom>
          <a:solidFill>
            <a:srgbClr val="4F2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D8F3A-AD09-4BBB-A04C-73C1726F3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3" y="6092405"/>
            <a:ext cx="2905683" cy="688976"/>
          </a:xfrm>
          <a:prstGeom prst="rect">
            <a:avLst/>
          </a:prstGeom>
        </p:spPr>
      </p:pic>
      <p:pic>
        <p:nvPicPr>
          <p:cNvPr id="9" name="Picture 3">
            <a:extLst>
              <a:ext uri="{FF2B5EF4-FFF2-40B4-BE49-F238E27FC236}">
                <a16:creationId xmlns:a16="http://schemas.microsoft.com/office/drawing/2014/main" id="{097FAD38-6AD1-483D-AFFD-5127FC025C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436" y="1272639"/>
            <a:ext cx="2730868" cy="43301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287ADC79-7B13-40FC-AD05-121F9C46CA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1641" y="1140601"/>
            <a:ext cx="2947222" cy="4462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BD68C96-A6D8-48B9-B4F5-9EBE558B6847}"/>
              </a:ext>
            </a:extLst>
          </p:cNvPr>
          <p:cNvSpPr txBox="1"/>
          <p:nvPr/>
        </p:nvSpPr>
        <p:spPr>
          <a:xfrm>
            <a:off x="3550359" y="1140601"/>
            <a:ext cx="509128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b="1" u="sng" dirty="0"/>
              <a:t>Dorsal Lateral Corticospinal tract</a:t>
            </a:r>
          </a:p>
          <a:p>
            <a:pPr algn="ctr"/>
            <a:r>
              <a:rPr lang="en-CA" u="sng" dirty="0"/>
              <a:t>Contralateral</a:t>
            </a:r>
            <a:r>
              <a:rPr lang="en-CA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Crosses at the pyramids of the medulla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80-90% of this pathway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solidFill>
                  <a:srgbClr val="FF0000"/>
                </a:solidFill>
              </a:rPr>
              <a:t>Fine gross motor movements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574C3A-402A-4DEB-BA14-07B8E6196829}"/>
              </a:ext>
            </a:extLst>
          </p:cNvPr>
          <p:cNvSpPr/>
          <p:nvPr/>
        </p:nvSpPr>
        <p:spPr>
          <a:xfrm>
            <a:off x="3550359" y="3233200"/>
            <a:ext cx="5091282" cy="147732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CA" b="1" u="sng" dirty="0"/>
              <a:t>Ventral Medial Corticospinal tract</a:t>
            </a:r>
          </a:p>
          <a:p>
            <a:pPr algn="ctr"/>
            <a:r>
              <a:rPr lang="en-CA" b="1" u="sng" dirty="0"/>
              <a:t>Ipsilateral</a:t>
            </a:r>
            <a:endParaRPr lang="en-CA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Crosses at the spinal cord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Gross motor movements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Affects motor neurons on both sides of the body</a:t>
            </a:r>
          </a:p>
        </p:txBody>
      </p:sp>
    </p:spTree>
    <p:extLst>
      <p:ext uri="{BB962C8B-B14F-4D97-AF65-F5344CB8AC3E}">
        <p14:creationId xmlns:p14="http://schemas.microsoft.com/office/powerpoint/2010/main" val="21095576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289FF-BCE4-4704-8E35-325DDF40F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9662"/>
            <a:ext cx="10515600" cy="1097915"/>
          </a:xfrm>
        </p:spPr>
        <p:txBody>
          <a:bodyPr>
            <a:noAutofit/>
          </a:bodyPr>
          <a:lstStyle/>
          <a:p>
            <a:pPr algn="ctr"/>
            <a:r>
              <a:rPr lang="en-US" sz="28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 really don't get the concept of gamma motor neurons and 1a and 1b afferent neurons so if you can just revise these it would be really helpful.</a:t>
            </a:r>
            <a:endParaRPr lang="en-CA" sz="2400" b="1" dirty="0">
              <a:solidFill>
                <a:srgbClr val="4F268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504490-203F-4C81-BA91-C9DBC4D311D1}"/>
              </a:ext>
            </a:extLst>
          </p:cNvPr>
          <p:cNvSpPr/>
          <p:nvPr/>
        </p:nvSpPr>
        <p:spPr>
          <a:xfrm>
            <a:off x="0" y="6015788"/>
            <a:ext cx="12192000" cy="842211"/>
          </a:xfrm>
          <a:prstGeom prst="rect">
            <a:avLst/>
          </a:prstGeom>
          <a:solidFill>
            <a:srgbClr val="4F2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D8F3A-AD09-4BBB-A04C-73C1726F3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3" y="6092405"/>
            <a:ext cx="2905683" cy="688976"/>
          </a:xfrm>
          <a:prstGeom prst="rect">
            <a:avLst/>
          </a:prstGeom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082D25D7-05B5-4A81-8369-681DE77CBD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7850" y="1771274"/>
            <a:ext cx="6467475" cy="410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974060A-514A-4338-A119-BB4314801CDA}"/>
              </a:ext>
            </a:extLst>
          </p:cNvPr>
          <p:cNvSpPr txBox="1"/>
          <p:nvPr/>
        </p:nvSpPr>
        <p:spPr>
          <a:xfrm>
            <a:off x="1081452" y="2787039"/>
            <a:ext cx="1833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Alpha Motor Unit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5FBFDDE-FF70-4B31-B8E0-F3CC705B7985}"/>
              </a:ext>
            </a:extLst>
          </p:cNvPr>
          <p:cNvSpPr txBox="1"/>
          <p:nvPr/>
        </p:nvSpPr>
        <p:spPr>
          <a:xfrm>
            <a:off x="5520178" y="1674526"/>
            <a:ext cx="12241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Extrafusal Muscle Fibres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3B4C414-15C5-4997-A0A6-5C5C48B00833}"/>
              </a:ext>
            </a:extLst>
          </p:cNvPr>
          <p:cNvSpPr txBox="1"/>
          <p:nvPr/>
        </p:nvSpPr>
        <p:spPr>
          <a:xfrm>
            <a:off x="7055374" y="1114169"/>
            <a:ext cx="1440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Gamma Motor Units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0D74DF-A6E3-4F34-B028-CC6D019B8E81}"/>
              </a:ext>
            </a:extLst>
          </p:cNvPr>
          <p:cNvSpPr txBox="1"/>
          <p:nvPr/>
        </p:nvSpPr>
        <p:spPr>
          <a:xfrm>
            <a:off x="8976561" y="2140708"/>
            <a:ext cx="19137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1a afferent neuron </a:t>
            </a:r>
            <a:r>
              <a:rPr lang="en-CA" dirty="0">
                <a:solidFill>
                  <a:srgbClr val="FF0000"/>
                </a:solidFill>
              </a:rPr>
              <a:t>(stretch)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B07D498-DAC8-4761-8F6E-79E85BF1709D}"/>
              </a:ext>
            </a:extLst>
          </p:cNvPr>
          <p:cNvSpPr txBox="1"/>
          <p:nvPr/>
        </p:nvSpPr>
        <p:spPr>
          <a:xfrm>
            <a:off x="5615214" y="4293295"/>
            <a:ext cx="1440160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dirty="0"/>
              <a:t>Intrafusal muscle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512E3D0-2DA3-4242-88A0-6EED221E1670}"/>
              </a:ext>
            </a:extLst>
          </p:cNvPr>
          <p:cNvCxnSpPr/>
          <p:nvPr/>
        </p:nvCxnSpPr>
        <p:spPr>
          <a:xfrm>
            <a:off x="6573328" y="4649853"/>
            <a:ext cx="1202126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DDE27DE-5948-463C-8028-BB8F0FE497CA}"/>
              </a:ext>
            </a:extLst>
          </p:cNvPr>
          <p:cNvCxnSpPr>
            <a:cxnSpLocks/>
          </p:cNvCxnSpPr>
          <p:nvPr/>
        </p:nvCxnSpPr>
        <p:spPr>
          <a:xfrm>
            <a:off x="7833199" y="1692780"/>
            <a:ext cx="534424" cy="44341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58450A4-B110-4BE4-AF4B-30A5DAD9757C}"/>
              </a:ext>
            </a:extLst>
          </p:cNvPr>
          <p:cNvCxnSpPr>
            <a:cxnSpLocks/>
          </p:cNvCxnSpPr>
          <p:nvPr/>
        </p:nvCxnSpPr>
        <p:spPr>
          <a:xfrm>
            <a:off x="7842925" y="1689835"/>
            <a:ext cx="854666" cy="231368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8BFC2A8-C2F6-4ACD-BDFD-8460F09AB909}"/>
              </a:ext>
            </a:extLst>
          </p:cNvPr>
          <p:cNvCxnSpPr>
            <a:cxnSpLocks/>
          </p:cNvCxnSpPr>
          <p:nvPr/>
        </p:nvCxnSpPr>
        <p:spPr>
          <a:xfrm flipH="1">
            <a:off x="8554566" y="2463873"/>
            <a:ext cx="421996" cy="46240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7847810-A81B-42BF-B052-37BEE91552CD}"/>
              </a:ext>
            </a:extLst>
          </p:cNvPr>
          <p:cNvCxnSpPr>
            <a:cxnSpLocks/>
          </p:cNvCxnSpPr>
          <p:nvPr/>
        </p:nvCxnSpPr>
        <p:spPr>
          <a:xfrm flipH="1">
            <a:off x="4958697" y="1932399"/>
            <a:ext cx="656517" cy="70297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D1E88C8-5257-49D9-A945-C937A98D4362}"/>
              </a:ext>
            </a:extLst>
          </p:cNvPr>
          <p:cNvCxnSpPr>
            <a:cxnSpLocks/>
          </p:cNvCxnSpPr>
          <p:nvPr/>
        </p:nvCxnSpPr>
        <p:spPr>
          <a:xfrm>
            <a:off x="6690146" y="1887646"/>
            <a:ext cx="615649" cy="58479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56337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289FF-BCE4-4704-8E35-325DDF40F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9662"/>
            <a:ext cx="10515600" cy="1097915"/>
          </a:xfrm>
        </p:spPr>
        <p:txBody>
          <a:bodyPr>
            <a:noAutofit/>
          </a:bodyPr>
          <a:lstStyle/>
          <a:p>
            <a:pPr algn="ctr"/>
            <a:r>
              <a:rPr lang="en-US" sz="28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 really don't get the concept of gamma motor neurons and 1a and 1b afferent neurons so if you can just revise these it would be really helpful.</a:t>
            </a:r>
            <a:endParaRPr lang="en-CA" sz="2400" b="1" dirty="0">
              <a:solidFill>
                <a:srgbClr val="4F268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E9031E-8B74-4CC0-9372-753BF492B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374195"/>
            <a:ext cx="5257800" cy="1748304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2400" dirty="0"/>
              <a:t>Alpha motor neuron without gamma motor neuron would lead to loss of 1a firing</a:t>
            </a:r>
          </a:p>
          <a:p>
            <a:pPr lvl="1"/>
            <a:r>
              <a:rPr lang="en-US" sz="2000" dirty="0"/>
              <a:t>If gamma not contracting intrafusal, stretch of muscle will not be able to be detected (dangerous)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504490-203F-4C81-BA91-C9DBC4D311D1}"/>
              </a:ext>
            </a:extLst>
          </p:cNvPr>
          <p:cNvSpPr/>
          <p:nvPr/>
        </p:nvSpPr>
        <p:spPr>
          <a:xfrm>
            <a:off x="0" y="6015788"/>
            <a:ext cx="12192000" cy="842211"/>
          </a:xfrm>
          <a:prstGeom prst="rect">
            <a:avLst/>
          </a:prstGeom>
          <a:solidFill>
            <a:srgbClr val="4F2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D8F3A-AD09-4BBB-A04C-73C1726F3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3" y="6092405"/>
            <a:ext cx="2905683" cy="6889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D013556-E1DF-4797-82C0-AFB324AF29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9476" y="3122498"/>
            <a:ext cx="1989472" cy="2854982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8C48CE9-39B2-42C5-9035-8E69822145D2}"/>
              </a:ext>
            </a:extLst>
          </p:cNvPr>
          <p:cNvSpPr txBox="1">
            <a:spLocks/>
          </p:cNvSpPr>
          <p:nvPr/>
        </p:nvSpPr>
        <p:spPr>
          <a:xfrm>
            <a:off x="6095999" y="1374194"/>
            <a:ext cx="5257800" cy="17483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Alpha motor neuron with gamma motor neuron would maintain 1a firing</a:t>
            </a:r>
          </a:p>
          <a:p>
            <a:pPr lvl="1"/>
            <a:r>
              <a:rPr lang="en-US" sz="2000" dirty="0"/>
              <a:t>With gamma contracting intrafusal, stretch of the muscle can still be detected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97DD527-BE59-4028-AEAF-C6F054CB65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6981" y="3122498"/>
            <a:ext cx="1835838" cy="2849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249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289FF-BCE4-4704-8E35-325DDF40F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9662"/>
            <a:ext cx="10515600" cy="1097915"/>
          </a:xfrm>
        </p:spPr>
        <p:txBody>
          <a:bodyPr>
            <a:noAutofit/>
          </a:bodyPr>
          <a:lstStyle/>
          <a:p>
            <a:pPr algn="ctr"/>
            <a:r>
              <a:rPr lang="en-US" sz="2800" b="1" dirty="0">
                <a:solidFill>
                  <a:srgbClr val="4F26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Would you be able to go over the cerebellum and basal ganglia in more detail, particularly the cerebellar circuit. I’m not sure I fully understand the concepts</a:t>
            </a:r>
            <a:endParaRPr lang="en-CA" sz="2400" b="1" dirty="0">
              <a:solidFill>
                <a:srgbClr val="4F268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E9031E-8B74-4CC0-9372-753BF492B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24001"/>
            <a:ext cx="10515600" cy="4415170"/>
          </a:xfrm>
        </p:spPr>
        <p:txBody>
          <a:bodyPr>
            <a:normAutofit/>
          </a:bodyPr>
          <a:lstStyle/>
          <a:p>
            <a:r>
              <a:rPr lang="en-US" dirty="0"/>
              <a:t>Will be covered in todays lecture slides</a:t>
            </a:r>
            <a:endParaRPr lang="sv-SE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sz="28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504490-203F-4C81-BA91-C9DBC4D311D1}"/>
              </a:ext>
            </a:extLst>
          </p:cNvPr>
          <p:cNvSpPr/>
          <p:nvPr/>
        </p:nvSpPr>
        <p:spPr>
          <a:xfrm>
            <a:off x="0" y="6015788"/>
            <a:ext cx="12192000" cy="842211"/>
          </a:xfrm>
          <a:prstGeom prst="rect">
            <a:avLst/>
          </a:prstGeom>
          <a:solidFill>
            <a:srgbClr val="4F26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D8F3A-AD09-4BBB-A04C-73C1726F3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3" y="6092405"/>
            <a:ext cx="2905683" cy="688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3723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hysiologyClass" id="{7CFCF621-4751-448A-833E-E1064E57DA35}" vid="{78377000-374C-4815-9BE0-DAE063ECFF2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1752</TotalTime>
  <Words>1485</Words>
  <Application>Microsoft Office PowerPoint</Application>
  <PresentationFormat>Widescreen</PresentationFormat>
  <Paragraphs>292</Paragraphs>
  <Slides>39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5" baseType="lpstr">
      <vt:lpstr>Arial</vt:lpstr>
      <vt:lpstr>Calibri</vt:lpstr>
      <vt:lpstr>Calibri Light</vt:lpstr>
      <vt:lpstr>Gill Sans</vt:lpstr>
      <vt:lpstr>Helvetica</vt:lpstr>
      <vt:lpstr>Office Theme</vt:lpstr>
      <vt:lpstr>PowerPoint Presentation</vt:lpstr>
      <vt:lpstr>Tutorial 7 Sections 009/010</vt:lpstr>
      <vt:lpstr>Your TA reminding you…</vt:lpstr>
      <vt:lpstr>Today</vt:lpstr>
      <vt:lpstr>Question from email/anonymous suggestion box…</vt:lpstr>
      <vt:lpstr>Lateral vs. Ventral Corticospinal Tracts</vt:lpstr>
      <vt:lpstr>I really don't get the concept of gamma motor neurons and 1a and 1b afferent neurons so if you can just revise these it would be really helpful.</vt:lpstr>
      <vt:lpstr>I really don't get the concept of gamma motor neurons and 1a and 1b afferent neurons so if you can just revise these it would be really helpful.</vt:lpstr>
      <vt:lpstr>Would you be able to go over the cerebellum and basal ganglia in more detail, particularly the cerebellar circuit. I’m not sure I fully understand the concepts</vt:lpstr>
      <vt:lpstr>PowerPoint Presentation</vt:lpstr>
      <vt:lpstr>Learning Catalytic Question</vt:lpstr>
      <vt:lpstr>Motor Physiology: The Cerebellum and Basal Ganglia </vt:lpstr>
      <vt:lpstr>The Cerebellum</vt:lpstr>
      <vt:lpstr>The Cerebellum Circuit</vt:lpstr>
      <vt:lpstr>The Basal Ganglia</vt:lpstr>
      <vt:lpstr>Basal Ganglia Circuit</vt:lpstr>
      <vt:lpstr>Less Dopamine</vt:lpstr>
      <vt:lpstr>More Dopamine</vt:lpstr>
      <vt:lpstr>Parkinson Disease</vt:lpstr>
      <vt:lpstr>Endocrine: Anterior pituitary and thyroid</vt:lpstr>
      <vt:lpstr>Where are the neurohormones released by the posterior pituitary produced?</vt:lpstr>
      <vt:lpstr>Where are the neurohormones released by the posterior pituitary produced?</vt:lpstr>
      <vt:lpstr>What is true of oxytocin?</vt:lpstr>
      <vt:lpstr>What is true of oxytocin?</vt:lpstr>
      <vt:lpstr>Hypothalamus-Anterior Pituitary</vt:lpstr>
      <vt:lpstr>If the hypothalamic-hypophyseal portal system was destroyed…</vt:lpstr>
      <vt:lpstr>If the hypothalamic-hypophyseal portal system was destroyed…</vt:lpstr>
      <vt:lpstr>Thyroid Gland</vt:lpstr>
      <vt:lpstr>Thyroid Gland</vt:lpstr>
      <vt:lpstr>Thyroid Hormone Overview</vt:lpstr>
      <vt:lpstr>Thyroid Hormone Synthesis</vt:lpstr>
      <vt:lpstr>Which of these hormones have the same target tissues or cells?</vt:lpstr>
      <vt:lpstr>Which of these hormones have the same target tissues or cells?</vt:lpstr>
      <vt:lpstr>Thyroid Hormone Modulation</vt:lpstr>
      <vt:lpstr>Thyroid Gland and Adrenal Gland</vt:lpstr>
      <vt:lpstr>Thyroid Gland Disorders</vt:lpstr>
      <vt:lpstr>Adrenal Gland: Layers (Not on midterm)</vt:lpstr>
      <vt:lpstr>Next Tutorial (Oct 29th)</vt:lpstr>
      <vt:lpstr>What Questions Do You Have?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Greydon Gilmore</dc:creator>
  <cp:lastModifiedBy>Greydon Gilmore</cp:lastModifiedBy>
  <cp:revision>146</cp:revision>
  <dcterms:created xsi:type="dcterms:W3CDTF">2017-12-10T19:18:50Z</dcterms:created>
  <dcterms:modified xsi:type="dcterms:W3CDTF">2019-10-24T05:59:38Z</dcterms:modified>
</cp:coreProperties>
</file>